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6" r:id="rId2"/>
    <p:sldId id="256" r:id="rId3"/>
    <p:sldId id="257" r:id="rId4"/>
    <p:sldId id="258" r:id="rId5"/>
    <p:sldId id="259" r:id="rId6"/>
    <p:sldId id="260" r:id="rId7"/>
    <p:sldId id="261" r:id="rId8"/>
    <p:sldId id="262" r:id="rId9"/>
    <p:sldId id="263" r:id="rId10"/>
    <p:sldId id="264" r:id="rId11"/>
    <p:sldId id="267" r:id="rId12"/>
    <p:sldId id="265"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9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723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771664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23582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F60E099-CFBE-ED0E-0AB9-20F7BAD4B159}"/>
              </a:ext>
            </a:extLst>
          </p:cNvPr>
          <p:cNvGrpSpPr/>
          <p:nvPr/>
        </p:nvGrpSpPr>
        <p:grpSpPr>
          <a:xfrm>
            <a:off x="2599127" y="-2164627"/>
            <a:ext cx="14445700" cy="9137589"/>
            <a:chOff x="1790700" y="-2185599"/>
            <a:chExt cx="13936566" cy="8281174"/>
          </a:xfrm>
        </p:grpSpPr>
        <p:grpSp>
          <p:nvGrpSpPr>
            <p:cNvPr id="6" name="Group 5">
              <a:extLst>
                <a:ext uri="{FF2B5EF4-FFF2-40B4-BE49-F238E27FC236}">
                  <a16:creationId xmlns:a16="http://schemas.microsoft.com/office/drawing/2014/main" id="{FA8D2C8B-12CF-D762-E0CA-39EE7AA102FC}"/>
                </a:ext>
              </a:extLst>
            </p:cNvPr>
            <p:cNvGrpSpPr/>
            <p:nvPr/>
          </p:nvGrpSpPr>
          <p:grpSpPr>
            <a:xfrm>
              <a:off x="2138467" y="-2185599"/>
              <a:ext cx="13588799" cy="7009970"/>
              <a:chOff x="2138467" y="-2185599"/>
              <a:chExt cx="13588799" cy="7009970"/>
            </a:xfrm>
          </p:grpSpPr>
          <p:sp>
            <p:nvSpPr>
              <p:cNvPr id="8" name="TextBox 7">
                <a:extLst>
                  <a:ext uri="{FF2B5EF4-FFF2-40B4-BE49-F238E27FC236}">
                    <a16:creationId xmlns:a16="http://schemas.microsoft.com/office/drawing/2014/main" id="{2D13FAFE-838A-C8D4-51AF-8788A64877B1}"/>
                  </a:ext>
                </a:extLst>
              </p:cNvPr>
              <p:cNvSpPr txBox="1"/>
              <p:nvPr/>
            </p:nvSpPr>
            <p:spPr>
              <a:xfrm>
                <a:off x="2138467" y="754026"/>
                <a:ext cx="7915066" cy="1868834"/>
              </a:xfrm>
              <a:prstGeom prst="rect">
                <a:avLst/>
              </a:prstGeom>
              <a:noFill/>
            </p:spPr>
            <p:txBody>
              <a:bodyPr wrap="square" lIns="91440" tIns="45720" rIns="91440" bIns="45720" rtlCol="0" anchor="t">
                <a:spAutoFit/>
              </a:bodyPr>
              <a:lstStyle/>
              <a:p>
                <a:pPr algn="ctr"/>
                <a:endParaRPr lang="en-IN" sz="2500" dirty="0">
                  <a:solidFill>
                    <a:srgbClr val="002060"/>
                  </a:solidFill>
                  <a:effectLst>
                    <a:glow rad="76200">
                      <a:schemeClr val="accent1">
                        <a:alpha val="40000"/>
                      </a:schemeClr>
                    </a:glow>
                    <a:outerShdw blurRad="38100" dist="38100" dir="2700000" algn="tl">
                      <a:srgbClr val="000000">
                        <a:alpha val="43137"/>
                      </a:srgbClr>
                    </a:outerShdw>
                  </a:effectLst>
                </a:endParaRPr>
              </a:p>
              <a:p>
                <a:pPr algn="ctr"/>
                <a:r>
                  <a:rPr lang="en-IN" sz="2800" dirty="0">
                    <a:solidFill>
                      <a:srgbClr val="002060"/>
                    </a:solidFill>
                    <a:effectLst>
                      <a:glow rad="76200">
                        <a:schemeClr val="accent1">
                          <a:alpha val="40000"/>
                        </a:schemeClr>
                      </a:glow>
                      <a:outerShdw blurRad="38100" dist="38100" dir="2700000" algn="tl">
                        <a:srgbClr val="000000">
                          <a:alpha val="43137"/>
                        </a:srgbClr>
                      </a:outerShdw>
                    </a:effectLst>
                  </a:rPr>
                  <a:t>Customer Churn Prediction</a:t>
                </a:r>
              </a:p>
              <a:p>
                <a:pPr algn="ctr"/>
                <a:r>
                  <a:rPr lang="en-IN" sz="2500" dirty="0">
                    <a:solidFill>
                      <a:srgbClr val="002060"/>
                    </a:solidFill>
                    <a:cs typeface="Calibri"/>
                  </a:rPr>
                  <a:t>G.ROHITHA (192210242)</a:t>
                </a:r>
              </a:p>
              <a:p>
                <a:pPr algn="ctr"/>
                <a:r>
                  <a:rPr lang="en-IN" sz="2500" dirty="0" err="1">
                    <a:solidFill>
                      <a:srgbClr val="002060"/>
                    </a:solidFill>
                    <a:cs typeface="Calibri"/>
                  </a:rPr>
                  <a:t>Malladi</a:t>
                </a:r>
                <a:r>
                  <a:rPr lang="en-IN" sz="2500" dirty="0">
                    <a:solidFill>
                      <a:srgbClr val="002060"/>
                    </a:solidFill>
                    <a:cs typeface="Calibri"/>
                  </a:rPr>
                  <a:t> Priyanka(192111245)</a:t>
                </a:r>
              </a:p>
              <a:p>
                <a:pPr algn="ctr"/>
                <a:r>
                  <a:rPr lang="en-IN" sz="2500" dirty="0">
                    <a:solidFill>
                      <a:srgbClr val="002060"/>
                    </a:solidFill>
                  </a:rPr>
                  <a:t>DEPARTMENT OF COMPUTER SCIENCE AND TECHNOLOGY</a:t>
                </a:r>
              </a:p>
            </p:txBody>
          </p:sp>
          <p:sp>
            <p:nvSpPr>
              <p:cNvPr id="9" name="TextBox 8">
                <a:extLst>
                  <a:ext uri="{FF2B5EF4-FFF2-40B4-BE49-F238E27FC236}">
                    <a16:creationId xmlns:a16="http://schemas.microsoft.com/office/drawing/2014/main" id="{28B0EE17-95BB-6328-81B1-CAC4A24777EE}"/>
                  </a:ext>
                </a:extLst>
              </p:cNvPr>
              <p:cNvSpPr txBox="1"/>
              <p:nvPr/>
            </p:nvSpPr>
            <p:spPr>
              <a:xfrm>
                <a:off x="14022753" y="-2185599"/>
                <a:ext cx="1704513" cy="1296140"/>
              </a:xfrm>
              <a:prstGeom prst="rect">
                <a:avLst/>
              </a:prstGeom>
              <a:noFill/>
            </p:spPr>
            <p:txBody>
              <a:bodyPr wrap="square" rtlCol="0">
                <a:spAutoFit/>
              </a:bodyPr>
              <a:lstStyle/>
              <a:p>
                <a:endParaRPr lang="en-IN"/>
              </a:p>
            </p:txBody>
          </p:sp>
          <p:pic>
            <p:nvPicPr>
              <p:cNvPr id="10" name="Picture 4" descr="Saveetha,SSE (@Techhub_SSE) / Twitter">
                <a:extLst>
                  <a:ext uri="{FF2B5EF4-FFF2-40B4-BE49-F238E27FC236}">
                    <a16:creationId xmlns:a16="http://schemas.microsoft.com/office/drawing/2014/main" id="{00931036-FF2A-15AB-CEBB-89D8D8D96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53" r="96"/>
              <a:stretch/>
            </p:blipFill>
            <p:spPr bwMode="auto">
              <a:xfrm>
                <a:off x="5210568" y="-39084"/>
                <a:ext cx="1208520" cy="11763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BA9E42E-0EF3-CA69-B5DA-9EEEA7FDE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266" y="3083258"/>
                <a:ext cx="2143125" cy="17411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7" name="TextBox 6">
              <a:extLst>
                <a:ext uri="{FF2B5EF4-FFF2-40B4-BE49-F238E27FC236}">
                  <a16:creationId xmlns:a16="http://schemas.microsoft.com/office/drawing/2014/main" id="{F52868AB-2FC6-80FE-0E47-0836F7C4F83F}"/>
                </a:ext>
              </a:extLst>
            </p:cNvPr>
            <p:cNvSpPr txBox="1"/>
            <p:nvPr/>
          </p:nvSpPr>
          <p:spPr>
            <a:xfrm>
              <a:off x="1790700" y="5314570"/>
              <a:ext cx="8262833" cy="781005"/>
            </a:xfrm>
            <a:prstGeom prst="rect">
              <a:avLst/>
            </a:prstGeom>
            <a:noFill/>
          </p:spPr>
          <p:txBody>
            <a:bodyPr wrap="square" lIns="91440" tIns="45720" rIns="91440" bIns="45720" rtlCol="0" anchor="t">
              <a:spAutoFit/>
            </a:bodyPr>
            <a:lstStyle/>
            <a:p>
              <a:pPr algn="ctr"/>
              <a:r>
                <a:rPr lang="en-IN" sz="2500" dirty="0">
                  <a:solidFill>
                    <a:srgbClr val="002060"/>
                  </a:solidFill>
                  <a:cs typeface="Times New Roman"/>
                </a:rPr>
                <a:t>PYTHON PROGRAMMING TO AUTOMATE TASKS  CODE : CSAO874</a:t>
              </a:r>
              <a:endParaRPr lang="en-IN" sz="2500" dirty="0">
                <a:solidFill>
                  <a:srgbClr val="002060"/>
                </a:solidFill>
                <a:cs typeface="Times New Roman" panose="02020603050405020304" pitchFamily="18" charset="0"/>
              </a:endParaRPr>
            </a:p>
            <a:p>
              <a:pPr algn="ctr"/>
              <a:r>
                <a:rPr lang="en-IN" sz="2500" dirty="0">
                  <a:solidFill>
                    <a:srgbClr val="002060"/>
                  </a:solidFill>
                  <a:cs typeface="Times New Roman"/>
                </a:rPr>
                <a:t>FACULTY : </a:t>
              </a:r>
              <a:r>
                <a:rPr lang="en-IN" sz="2500" dirty="0" err="1">
                  <a:solidFill>
                    <a:srgbClr val="002060"/>
                  </a:solidFill>
                  <a:cs typeface="Times New Roman"/>
                </a:rPr>
                <a:t>Dr.A.Ganesh</a:t>
              </a:r>
              <a:r>
                <a:rPr lang="en-IN" sz="2500" dirty="0">
                  <a:solidFill>
                    <a:srgbClr val="002060"/>
                  </a:solidFill>
                  <a:cs typeface="Times New Roman"/>
                </a:rPr>
                <a:t> Ramachandran</a:t>
              </a:r>
              <a:endParaRPr lang="en-IN" sz="2500" dirty="0">
                <a:solidFill>
                  <a:srgbClr val="002060"/>
                </a:solidFill>
                <a:cs typeface="Times New Roman" panose="02020603050405020304" pitchFamily="18" charset="0"/>
              </a:endParaRPr>
            </a:p>
          </p:txBody>
        </p:sp>
      </p:grpSp>
    </p:spTree>
    <p:extLst>
      <p:ext uri="{BB962C8B-B14F-4D97-AF65-F5344CB8AC3E}">
        <p14:creationId xmlns:p14="http://schemas.microsoft.com/office/powerpoint/2010/main" val="2461156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696039"/>
            <a:ext cx="93064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Practical Applications of Churn Prediction</a:t>
            </a:r>
            <a:endParaRPr lang="en-US" sz="4374" dirty="0"/>
          </a:p>
        </p:txBody>
      </p:sp>
      <p:sp>
        <p:nvSpPr>
          <p:cNvPr id="6" name="Shape 2"/>
          <p:cNvSpPr/>
          <p:nvPr/>
        </p:nvSpPr>
        <p:spPr>
          <a:xfrm>
            <a:off x="833199" y="2418040"/>
            <a:ext cx="4542115" cy="2953464"/>
          </a:xfrm>
          <a:prstGeom prst="roundRect">
            <a:avLst>
              <a:gd name="adj" fmla="val 3386"/>
            </a:avLst>
          </a:prstGeom>
          <a:solidFill>
            <a:srgbClr val="CCEEFF"/>
          </a:solidFill>
          <a:ln w="7620">
            <a:solidFill>
              <a:srgbClr val="B2D4E5"/>
            </a:solidFill>
            <a:prstDash val="solid"/>
          </a:ln>
        </p:spPr>
      </p:sp>
      <p:sp>
        <p:nvSpPr>
          <p:cNvPr id="7" name="Text 3"/>
          <p:cNvSpPr/>
          <p:nvPr/>
        </p:nvSpPr>
        <p:spPr>
          <a:xfrm>
            <a:off x="1062990" y="2647831"/>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Targeted Marketing</a:t>
            </a:r>
            <a:endParaRPr lang="en-US" sz="2187" dirty="0"/>
          </a:p>
        </p:txBody>
      </p:sp>
      <p:sp>
        <p:nvSpPr>
          <p:cNvPr id="8" name="Text 4"/>
          <p:cNvSpPr/>
          <p:nvPr/>
        </p:nvSpPr>
        <p:spPr>
          <a:xfrm>
            <a:off x="1062990" y="3128248"/>
            <a:ext cx="4082534" cy="1666280"/>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Churn prediction helps identify high-risk customers, allowing businesses to proactively engage with them through personalized marketing campaigns to retain their business.</a:t>
            </a:r>
            <a:endParaRPr lang="en-US" sz="1750" dirty="0"/>
          </a:p>
        </p:txBody>
      </p:sp>
      <p:sp>
        <p:nvSpPr>
          <p:cNvPr id="9" name="Shape 5"/>
          <p:cNvSpPr/>
          <p:nvPr/>
        </p:nvSpPr>
        <p:spPr>
          <a:xfrm>
            <a:off x="5597485" y="2418040"/>
            <a:ext cx="4542115" cy="2953464"/>
          </a:xfrm>
          <a:prstGeom prst="roundRect">
            <a:avLst>
              <a:gd name="adj" fmla="val 3386"/>
            </a:avLst>
          </a:prstGeom>
          <a:solidFill>
            <a:srgbClr val="CCEEFF"/>
          </a:solidFill>
          <a:ln w="7620">
            <a:solidFill>
              <a:srgbClr val="B2D4E5"/>
            </a:solidFill>
            <a:prstDash val="solid"/>
          </a:ln>
        </p:spPr>
      </p:sp>
      <p:sp>
        <p:nvSpPr>
          <p:cNvPr id="10" name="Text 6"/>
          <p:cNvSpPr/>
          <p:nvPr/>
        </p:nvSpPr>
        <p:spPr>
          <a:xfrm>
            <a:off x="5827276" y="2647831"/>
            <a:ext cx="4082534"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Improved Customer Experience</a:t>
            </a:r>
            <a:endParaRPr lang="en-US" sz="2187" dirty="0"/>
          </a:p>
        </p:txBody>
      </p:sp>
      <p:sp>
        <p:nvSpPr>
          <p:cNvPr id="11" name="Text 7"/>
          <p:cNvSpPr/>
          <p:nvPr/>
        </p:nvSpPr>
        <p:spPr>
          <a:xfrm>
            <a:off x="5827276" y="3475434"/>
            <a:ext cx="4082534" cy="1666280"/>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By understanding the factors that drive customer churn, companies can enhance their products, services, and overall customer experience to better meet the needs of their clients.</a:t>
            </a:r>
            <a:endParaRPr lang="en-US" sz="1750" dirty="0"/>
          </a:p>
        </p:txBody>
      </p:sp>
      <p:sp>
        <p:nvSpPr>
          <p:cNvPr id="12" name="Shape 8"/>
          <p:cNvSpPr/>
          <p:nvPr/>
        </p:nvSpPr>
        <p:spPr>
          <a:xfrm>
            <a:off x="833199" y="5593675"/>
            <a:ext cx="9306401" cy="1939766"/>
          </a:xfrm>
          <a:prstGeom prst="roundRect">
            <a:avLst>
              <a:gd name="adj" fmla="val 5155"/>
            </a:avLst>
          </a:prstGeom>
          <a:solidFill>
            <a:srgbClr val="CCEEFF"/>
          </a:solidFill>
          <a:ln w="7620">
            <a:solidFill>
              <a:srgbClr val="B2D4E5"/>
            </a:solidFill>
            <a:prstDash val="solid"/>
          </a:ln>
        </p:spPr>
      </p:sp>
      <p:sp>
        <p:nvSpPr>
          <p:cNvPr id="13" name="Text 9"/>
          <p:cNvSpPr/>
          <p:nvPr/>
        </p:nvSpPr>
        <p:spPr>
          <a:xfrm>
            <a:off x="1062990" y="5823466"/>
            <a:ext cx="4222909"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Optimized Resource Allocation</a:t>
            </a:r>
            <a:endParaRPr lang="en-US" sz="2187" dirty="0"/>
          </a:p>
        </p:txBody>
      </p:sp>
      <p:sp>
        <p:nvSpPr>
          <p:cNvPr id="14" name="Text 10"/>
          <p:cNvSpPr/>
          <p:nvPr/>
        </p:nvSpPr>
        <p:spPr>
          <a:xfrm>
            <a:off x="1062990" y="6303883"/>
            <a:ext cx="8846820" cy="999768"/>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Churn prediction models enable businesses to allocate resources more efficiently, focusing retention efforts on the customers most likely to leave and maximizing the impact of their investment.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833199" y="696039"/>
            <a:ext cx="9306401" cy="1388745"/>
          </a:xfrm>
          <a:prstGeom prst="rect">
            <a:avLst/>
          </a:prstGeom>
          <a:noFill/>
          <a:ln/>
        </p:spPr>
        <p:txBody>
          <a:bodyPr wrap="square" rtlCol="0" anchor="t"/>
          <a:lstStyle/>
          <a:p>
            <a:pPr marL="0" indent="0">
              <a:lnSpc>
                <a:spcPts val="5468"/>
              </a:lnSpc>
              <a:buNone/>
            </a:pPr>
            <a:endParaRPr lang="en-US" sz="4374" dirty="0"/>
          </a:p>
        </p:txBody>
      </p:sp>
      <p:sp>
        <p:nvSpPr>
          <p:cNvPr id="15" name="TextBox 14">
            <a:extLst>
              <a:ext uri="{FF2B5EF4-FFF2-40B4-BE49-F238E27FC236}">
                <a16:creationId xmlns:a16="http://schemas.microsoft.com/office/drawing/2014/main" id="{9BC325AF-60FF-C4FD-6F60-78D8B74D7930}"/>
              </a:ext>
            </a:extLst>
          </p:cNvPr>
          <p:cNvSpPr txBox="1"/>
          <p:nvPr/>
        </p:nvSpPr>
        <p:spPr>
          <a:xfrm>
            <a:off x="441789" y="511373"/>
            <a:ext cx="5722706"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OUTPUT:</a:t>
            </a:r>
          </a:p>
        </p:txBody>
      </p:sp>
      <p:pic>
        <p:nvPicPr>
          <p:cNvPr id="16" name="Picture 15">
            <a:extLst>
              <a:ext uri="{FF2B5EF4-FFF2-40B4-BE49-F238E27FC236}">
                <a16:creationId xmlns:a16="http://schemas.microsoft.com/office/drawing/2014/main" id="{E8C54BA6-C1EF-930E-07BD-5FD627EE1735}"/>
              </a:ext>
            </a:extLst>
          </p:cNvPr>
          <p:cNvPicPr>
            <a:picLocks noChangeAspect="1"/>
          </p:cNvPicPr>
          <p:nvPr/>
        </p:nvPicPr>
        <p:blipFill rotWithShape="1">
          <a:blip r:embed="rId4"/>
          <a:srcRect l="1276" t="10259" r="-1276" b="-7164"/>
          <a:stretch/>
        </p:blipFill>
        <p:spPr bwMode="auto">
          <a:xfrm>
            <a:off x="330981" y="1199034"/>
            <a:ext cx="8054939" cy="6735316"/>
          </a:xfrm>
          <a:prstGeom prst="rect">
            <a:avLst/>
          </a:prstGeom>
          <a:ln>
            <a:noFill/>
          </a:ln>
          <a:extLst>
            <a:ext uri="{53640926-AAD7-44D8-BBD7-CCE9431645EC}">
              <a14:shadowObscured xmlns:a14="http://schemas.microsoft.com/office/drawing/2010/main"/>
            </a:ext>
          </a:extLst>
        </p:spPr>
      </p:pic>
      <p:graphicFrame>
        <p:nvGraphicFramePr>
          <p:cNvPr id="18" name="Table 17">
            <a:extLst>
              <a:ext uri="{FF2B5EF4-FFF2-40B4-BE49-F238E27FC236}">
                <a16:creationId xmlns:a16="http://schemas.microsoft.com/office/drawing/2014/main" id="{048BE52E-CAE8-F279-5329-6CDA5927B0DB}"/>
              </a:ext>
            </a:extLst>
          </p:cNvPr>
          <p:cNvGraphicFramePr>
            <a:graphicFrameLocks noGrp="1"/>
          </p:cNvGraphicFramePr>
          <p:nvPr>
            <p:extLst>
              <p:ext uri="{D42A27DB-BD31-4B8C-83A1-F6EECF244321}">
                <p14:modId xmlns:p14="http://schemas.microsoft.com/office/powerpoint/2010/main" val="3872610469"/>
              </p:ext>
            </p:extLst>
          </p:nvPr>
        </p:nvGraphicFramePr>
        <p:xfrm>
          <a:off x="8772305" y="2843053"/>
          <a:ext cx="5471710" cy="2543493"/>
        </p:xfrm>
        <a:graphic>
          <a:graphicData uri="http://schemas.openxmlformats.org/drawingml/2006/table">
            <a:tbl>
              <a:tblPr firstRow="1" bandRow="1">
                <a:tableStyleId>{5C22544A-7EE6-4342-B048-85BDC9FD1C3A}</a:tableStyleId>
              </a:tblPr>
              <a:tblGrid>
                <a:gridCol w="2735855">
                  <a:extLst>
                    <a:ext uri="{9D8B030D-6E8A-4147-A177-3AD203B41FA5}">
                      <a16:colId xmlns:a16="http://schemas.microsoft.com/office/drawing/2014/main" val="1775817130"/>
                    </a:ext>
                  </a:extLst>
                </a:gridCol>
                <a:gridCol w="2735855">
                  <a:extLst>
                    <a:ext uri="{9D8B030D-6E8A-4147-A177-3AD203B41FA5}">
                      <a16:colId xmlns:a16="http://schemas.microsoft.com/office/drawing/2014/main" val="1975487150"/>
                    </a:ext>
                  </a:extLst>
                </a:gridCol>
              </a:tblGrid>
              <a:tr h="847831">
                <a:tc>
                  <a:txBody>
                    <a:bodyPr/>
                    <a:lstStyle/>
                    <a:p>
                      <a:pPr algn="ctr"/>
                      <a:r>
                        <a:rPr lang="en-IN" dirty="0"/>
                        <a:t>ALGORITHM</a:t>
                      </a:r>
                    </a:p>
                  </a:txBody>
                  <a:tcPr/>
                </a:tc>
                <a:tc>
                  <a:txBody>
                    <a:bodyPr/>
                    <a:lstStyle/>
                    <a:p>
                      <a:pPr algn="ctr"/>
                      <a:r>
                        <a:rPr lang="en-IN" dirty="0"/>
                        <a:t>ACCURACY</a:t>
                      </a:r>
                    </a:p>
                  </a:txBody>
                  <a:tcPr/>
                </a:tc>
                <a:extLst>
                  <a:ext uri="{0D108BD9-81ED-4DB2-BD59-A6C34878D82A}">
                    <a16:rowId xmlns:a16="http://schemas.microsoft.com/office/drawing/2014/main" val="578626880"/>
                  </a:ext>
                </a:extLst>
              </a:tr>
              <a:tr h="847831">
                <a:tc>
                  <a:txBody>
                    <a:bodyPr/>
                    <a:lstStyle/>
                    <a:p>
                      <a:pPr algn="ctr"/>
                      <a:r>
                        <a:rPr lang="en-IN" dirty="0"/>
                        <a:t>Logistic Regression</a:t>
                      </a:r>
                    </a:p>
                  </a:txBody>
                  <a:tcPr/>
                </a:tc>
                <a:tc>
                  <a:txBody>
                    <a:bodyPr/>
                    <a:lstStyle/>
                    <a:p>
                      <a:pPr algn="ctr"/>
                      <a:r>
                        <a:rPr lang="en-IN" dirty="0"/>
                        <a:t>82.19%</a:t>
                      </a:r>
                    </a:p>
                  </a:txBody>
                  <a:tcPr/>
                </a:tc>
                <a:extLst>
                  <a:ext uri="{0D108BD9-81ED-4DB2-BD59-A6C34878D82A}">
                    <a16:rowId xmlns:a16="http://schemas.microsoft.com/office/drawing/2014/main" val="3899073600"/>
                  </a:ext>
                </a:extLst>
              </a:tr>
              <a:tr h="847831">
                <a:tc>
                  <a:txBody>
                    <a:bodyPr/>
                    <a:lstStyle/>
                    <a:p>
                      <a:pPr algn="ctr"/>
                      <a:r>
                        <a:rPr lang="en-IN" dirty="0"/>
                        <a:t>Decision Tree</a:t>
                      </a:r>
                    </a:p>
                  </a:txBody>
                  <a:tcPr/>
                </a:tc>
                <a:tc>
                  <a:txBody>
                    <a:bodyPr/>
                    <a:lstStyle/>
                    <a:p>
                      <a:pPr algn="ctr"/>
                      <a:r>
                        <a:rPr lang="en-IN" dirty="0"/>
                        <a:t>71.9%</a:t>
                      </a:r>
                    </a:p>
                  </a:txBody>
                  <a:tcPr/>
                </a:tc>
                <a:extLst>
                  <a:ext uri="{0D108BD9-81ED-4DB2-BD59-A6C34878D82A}">
                    <a16:rowId xmlns:a16="http://schemas.microsoft.com/office/drawing/2014/main" val="3266815210"/>
                  </a:ext>
                </a:extLst>
              </a:tr>
            </a:tbl>
          </a:graphicData>
        </a:graphic>
      </p:graphicFrame>
    </p:spTree>
    <p:extLst>
      <p:ext uri="{BB962C8B-B14F-4D97-AF65-F5344CB8AC3E}">
        <p14:creationId xmlns:p14="http://schemas.microsoft.com/office/powerpoint/2010/main" val="411067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511022"/>
            <a:ext cx="7477601" cy="2874645"/>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Conclusion and Future Considerations</a:t>
            </a:r>
            <a:endParaRPr lang="en-US" sz="6036" dirty="0"/>
          </a:p>
        </p:txBody>
      </p:sp>
      <p:sp>
        <p:nvSpPr>
          <p:cNvPr id="6" name="Text 2"/>
          <p:cNvSpPr/>
          <p:nvPr/>
        </p:nvSpPr>
        <p:spPr>
          <a:xfrm>
            <a:off x="833199" y="4718923"/>
            <a:ext cx="7477601" cy="1999536"/>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In this presentation, we have explored the power of machine learning models in predicting customer churn. By comparing the performance of logistic regression and decision tree algorithms, we have uncovered invaluable insights into the patterns that underlie customer behavior. As we move forward, there are exciting possibilities for further refinement and application of these techniques.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657600" y="-514350"/>
            <a:ext cx="21945600" cy="9258300"/>
          </a:xfrm>
          <a:prstGeom prst="rect">
            <a:avLst/>
          </a:prstGeom>
          <a:solidFill>
            <a:srgbClr val="FFFFFF">
              <a:alpha val="75000"/>
            </a:srgbClr>
          </a:solidFill>
          <a:ln/>
        </p:spPr>
      </p:sp>
      <p:pic>
        <p:nvPicPr>
          <p:cNvPr id="1026" name="Picture 2">
            <a:extLst>
              <a:ext uri="{FF2B5EF4-FFF2-40B4-BE49-F238E27FC236}">
                <a16:creationId xmlns:a16="http://schemas.microsoft.com/office/drawing/2014/main" id="{5A07FB98-2F68-58D8-D458-BF11542FE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290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524953"/>
            <a:ext cx="7477601" cy="2874645"/>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Introduction to Customer Churn Prediction</a:t>
            </a:r>
            <a:endParaRPr lang="en-US" sz="6036" dirty="0"/>
          </a:p>
        </p:txBody>
      </p:sp>
      <p:sp>
        <p:nvSpPr>
          <p:cNvPr id="6" name="Text 2"/>
          <p:cNvSpPr/>
          <p:nvPr/>
        </p:nvSpPr>
        <p:spPr>
          <a:xfrm>
            <a:off x="833199" y="4732853"/>
            <a:ext cx="7477601" cy="1333024"/>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Explore the hidden patterns in customer behavior that lead to churn. </a:t>
            </a:r>
            <a:r>
              <a:rPr lang="en-US" sz="1750">
                <a:solidFill>
                  <a:srgbClr val="272525"/>
                </a:solidFill>
                <a:latin typeface="Eudoxus Sans" pitchFamily="34" charset="0"/>
                <a:ea typeface="Eudoxus Sans" pitchFamily="34" charset="-122"/>
                <a:cs typeface="Eudoxus Sans" pitchFamily="34" charset="-120"/>
              </a:rPr>
              <a:t>This </a:t>
            </a:r>
            <a:r>
              <a:rPr lang="en-US" sz="1750" dirty="0">
                <a:solidFill>
                  <a:srgbClr val="272525"/>
                </a:solidFill>
                <a:latin typeface="Eudoxus Sans" pitchFamily="34" charset="0"/>
                <a:ea typeface="Eudoxus Sans" pitchFamily="34" charset="-122"/>
                <a:cs typeface="Eudoxus Sans" pitchFamily="34" charset="-120"/>
              </a:rPr>
              <a:t>presentation will unveil the power of data-driven insights using advanced machine learning techniques like logistic regression and decision trees.</a:t>
            </a:r>
            <a:endParaRPr lang="en-US" sz="1750" dirty="0"/>
          </a:p>
        </p:txBody>
      </p:sp>
      <p:sp>
        <p:nvSpPr>
          <p:cNvPr id="7" name="Shape 3"/>
          <p:cNvSpPr/>
          <p:nvPr/>
        </p:nvSpPr>
        <p:spPr>
          <a:xfrm>
            <a:off x="833199" y="6332458"/>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281946"/>
            <a:ext cx="7477601" cy="2083118"/>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Importance of Understanding Customer Behavior</a:t>
            </a:r>
            <a:endParaRPr lang="en-US" sz="4374" dirty="0"/>
          </a:p>
        </p:txBody>
      </p:sp>
      <p:sp>
        <p:nvSpPr>
          <p:cNvPr id="6" name="Text 2"/>
          <p:cNvSpPr/>
          <p:nvPr/>
        </p:nvSpPr>
        <p:spPr>
          <a:xfrm>
            <a:off x="833199" y="3698319"/>
            <a:ext cx="7477601" cy="1666280"/>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Analyzing customer behavior is crucial for businesses to identify patterns, predict churn, and optimize strategies. By understanding what factors influence customer decisions and loyalty, companies can develop targeted solutions to </a:t>
            </a:r>
            <a:r>
              <a:rPr lang="en-US" sz="1750" b="1" dirty="0">
                <a:solidFill>
                  <a:srgbClr val="272525"/>
                </a:solidFill>
                <a:latin typeface="Eudoxus Sans" pitchFamily="34" charset="0"/>
                <a:ea typeface="Eudoxus Sans" pitchFamily="34" charset="-122"/>
                <a:cs typeface="Eudoxus Sans" pitchFamily="34" charset="-120"/>
              </a:rPr>
              <a:t>retain</a:t>
            </a:r>
            <a:r>
              <a:rPr lang="en-US" sz="1750" dirty="0">
                <a:solidFill>
                  <a:srgbClr val="272525"/>
                </a:solidFill>
                <a:latin typeface="Eudoxus Sans" pitchFamily="34" charset="0"/>
                <a:ea typeface="Eudoxus Sans" pitchFamily="34" charset="-122"/>
                <a:cs typeface="Eudoxus Sans" pitchFamily="34" charset="-120"/>
              </a:rPr>
              <a:t> valuable clients and </a:t>
            </a:r>
            <a:r>
              <a:rPr lang="en-US" sz="1750" b="1" dirty="0">
                <a:solidFill>
                  <a:srgbClr val="272525"/>
                </a:solidFill>
                <a:latin typeface="Eudoxus Sans" pitchFamily="34" charset="0"/>
                <a:ea typeface="Eudoxus Sans" pitchFamily="34" charset="-122"/>
                <a:cs typeface="Eudoxus Sans" pitchFamily="34" charset="-120"/>
              </a:rPr>
              <a:t>acquire</a:t>
            </a:r>
            <a:r>
              <a:rPr lang="en-US" sz="1750" dirty="0">
                <a:solidFill>
                  <a:srgbClr val="272525"/>
                </a:solidFill>
                <a:latin typeface="Eudoxus Sans" pitchFamily="34" charset="0"/>
                <a:ea typeface="Eudoxus Sans" pitchFamily="34" charset="-122"/>
                <a:cs typeface="Eudoxus Sans" pitchFamily="34" charset="-120"/>
              </a:rPr>
              <a:t> new ones more effectively.</a:t>
            </a:r>
            <a:endParaRPr lang="en-US" sz="1750" dirty="0"/>
          </a:p>
        </p:txBody>
      </p:sp>
      <p:sp>
        <p:nvSpPr>
          <p:cNvPr id="7" name="Text 3"/>
          <p:cNvSpPr/>
          <p:nvPr/>
        </p:nvSpPr>
        <p:spPr>
          <a:xfrm>
            <a:off x="833199" y="5614511"/>
            <a:ext cx="7477601" cy="1333024"/>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Examining customer </a:t>
            </a:r>
            <a:r>
              <a:rPr lang="en-US" sz="1750" b="1" dirty="0">
                <a:solidFill>
                  <a:srgbClr val="272525"/>
                </a:solidFill>
                <a:latin typeface="Eudoxus Sans" pitchFamily="34" charset="0"/>
                <a:ea typeface="Eudoxus Sans" pitchFamily="34" charset="-122"/>
                <a:cs typeface="Eudoxus Sans" pitchFamily="34" charset="-120"/>
              </a:rPr>
              <a:t>interactions</a:t>
            </a:r>
            <a:r>
              <a:rPr lang="en-US" sz="1750" dirty="0">
                <a:solidFill>
                  <a:srgbClr val="272525"/>
                </a:solidFill>
                <a:latin typeface="Eudoxus Sans" pitchFamily="34" charset="0"/>
                <a:ea typeface="Eudoxus Sans" pitchFamily="34" charset="-122"/>
                <a:cs typeface="Eudoxus Sans" pitchFamily="34" charset="-120"/>
              </a:rPr>
              <a:t>, </a:t>
            </a:r>
            <a:r>
              <a:rPr lang="en-US" sz="1750" b="1" dirty="0">
                <a:solidFill>
                  <a:srgbClr val="272525"/>
                </a:solidFill>
                <a:latin typeface="Eudoxus Sans" pitchFamily="34" charset="0"/>
                <a:ea typeface="Eudoxus Sans" pitchFamily="34" charset="-122"/>
                <a:cs typeface="Eudoxus Sans" pitchFamily="34" charset="-120"/>
              </a:rPr>
              <a:t>purchasing habits</a:t>
            </a:r>
            <a:r>
              <a:rPr lang="en-US" sz="1750" dirty="0">
                <a:solidFill>
                  <a:srgbClr val="272525"/>
                </a:solidFill>
                <a:latin typeface="Eudoxus Sans" pitchFamily="34" charset="0"/>
                <a:ea typeface="Eudoxus Sans" pitchFamily="34" charset="-122"/>
                <a:cs typeface="Eudoxus Sans" pitchFamily="34" charset="-120"/>
              </a:rPr>
              <a:t>, and </a:t>
            </a:r>
            <a:r>
              <a:rPr lang="en-US" sz="1750" b="1" dirty="0">
                <a:solidFill>
                  <a:srgbClr val="272525"/>
                </a:solidFill>
                <a:latin typeface="Eudoxus Sans" pitchFamily="34" charset="0"/>
                <a:ea typeface="Eudoxus Sans" pitchFamily="34" charset="-122"/>
                <a:cs typeface="Eudoxus Sans" pitchFamily="34" charset="-120"/>
              </a:rPr>
              <a:t>feedback</a:t>
            </a:r>
            <a:r>
              <a:rPr lang="en-US" sz="1750" dirty="0">
                <a:solidFill>
                  <a:srgbClr val="272525"/>
                </a:solidFill>
                <a:latin typeface="Eudoxus Sans" pitchFamily="34" charset="0"/>
                <a:ea typeface="Eudoxus Sans" pitchFamily="34" charset="-122"/>
                <a:cs typeface="Eudoxus Sans" pitchFamily="34" charset="-120"/>
              </a:rPr>
              <a:t> provides valuable insights that enable businesses to </a:t>
            </a:r>
            <a:r>
              <a:rPr lang="en-US" sz="1750" u="sng" dirty="0">
                <a:solidFill>
                  <a:srgbClr val="007EBD"/>
                </a:solidFill>
                <a:latin typeface="Eudoxus Sans" pitchFamily="34" charset="0"/>
                <a:ea typeface="Eudoxus Sans" pitchFamily="34" charset="-122"/>
                <a:cs typeface="Eudoxus Sans" pitchFamily="34" charset="-120"/>
                <a:hlinkClick r:id="" action="ppaction://noaction">
                  <a:extLst>
                    <a:ext uri="{A12FA001-AC4F-418D-AE19-62706E023703}">
                      <ahyp:hlinkClr xmlns:ahyp="http://schemas.microsoft.com/office/drawing/2018/hyperlinkcolor" val="tx"/>
                    </a:ext>
                  </a:extLst>
                </a:hlinkClick>
              </a:rPr>
              <a:t>personalize</a:t>
            </a:r>
            <a:r>
              <a:rPr lang="en-US" sz="1750" dirty="0">
                <a:solidFill>
                  <a:srgbClr val="272525"/>
                </a:solidFill>
                <a:latin typeface="Eudoxus Sans" pitchFamily="34" charset="0"/>
                <a:ea typeface="Eudoxus Sans" pitchFamily="34" charset="-122"/>
                <a:cs typeface="Eudoxus Sans" pitchFamily="34" charset="-120"/>
              </a:rPr>
              <a:t> their offerings, </a:t>
            </a:r>
            <a:r>
              <a:rPr lang="en-US" sz="1750" u="sng" dirty="0">
                <a:solidFill>
                  <a:srgbClr val="007EBD"/>
                </a:solidFill>
                <a:latin typeface="Eudoxus Sans" pitchFamily="34" charset="0"/>
                <a:ea typeface="Eudoxus Sans" pitchFamily="34" charset="-122"/>
                <a:cs typeface="Eudoxus Sans" pitchFamily="34" charset="-120"/>
                <a:hlinkClick r:id="" action="ppaction://noaction">
                  <a:extLst>
                    <a:ext uri="{A12FA001-AC4F-418D-AE19-62706E023703}">
                      <ahyp:hlinkClr xmlns:ahyp="http://schemas.microsoft.com/office/drawing/2018/hyperlinkcolor" val="tx"/>
                    </a:ext>
                  </a:extLst>
                </a:hlinkClick>
              </a:rPr>
              <a:t>improve</a:t>
            </a:r>
            <a:r>
              <a:rPr lang="en-US" sz="1750" dirty="0">
                <a:solidFill>
                  <a:srgbClr val="272525"/>
                </a:solidFill>
                <a:latin typeface="Eudoxus Sans" pitchFamily="34" charset="0"/>
                <a:ea typeface="Eudoxus Sans" pitchFamily="34" charset="-122"/>
                <a:cs typeface="Eudoxus Sans" pitchFamily="34" charset="-120"/>
              </a:rPr>
              <a:t> the customer experience, and </a:t>
            </a:r>
            <a:r>
              <a:rPr lang="en-US" sz="1750" u="sng" dirty="0">
                <a:solidFill>
                  <a:srgbClr val="007EBD"/>
                </a:solidFill>
                <a:latin typeface="Eudoxus Sans" pitchFamily="34" charset="0"/>
                <a:ea typeface="Eudoxus Sans" pitchFamily="34" charset="-122"/>
                <a:cs typeface="Eudoxus Sans" pitchFamily="34" charset="-120"/>
                <a:hlinkClick r:id="" action="ppaction://noaction">
                  <a:extLst>
                    <a:ext uri="{A12FA001-AC4F-418D-AE19-62706E023703}">
                      <ahyp:hlinkClr xmlns:ahyp="http://schemas.microsoft.com/office/drawing/2018/hyperlinkcolor" val="tx"/>
                    </a:ext>
                  </a:extLst>
                </a:hlinkClick>
              </a:rPr>
              <a:t>reduce</a:t>
            </a:r>
            <a:r>
              <a:rPr lang="en-US" sz="1750" dirty="0">
                <a:solidFill>
                  <a:srgbClr val="272525"/>
                </a:solidFill>
                <a:latin typeface="Eudoxus Sans" pitchFamily="34" charset="0"/>
                <a:ea typeface="Eudoxus Sans" pitchFamily="34" charset="-122"/>
                <a:cs typeface="Eudoxus Sans" pitchFamily="34" charset="-120"/>
              </a:rPr>
              <a:t> the likelihood of customers leaving.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569482"/>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Comparing Logistic Regression and Decision Tree Models</a:t>
            </a:r>
            <a:endParaRPr lang="en-US" sz="4374" dirty="0"/>
          </a:p>
        </p:txBody>
      </p:sp>
      <p:pic>
        <p:nvPicPr>
          <p:cNvPr id="5" name="Image 1" descr="preencoded.png"/>
          <p:cNvPicPr>
            <a:picLocks noChangeAspect="1"/>
          </p:cNvPicPr>
          <p:nvPr/>
        </p:nvPicPr>
        <p:blipFill>
          <a:blip r:embed="rId4"/>
          <a:stretch>
            <a:fillRect/>
          </a:stretch>
        </p:blipFill>
        <p:spPr>
          <a:xfrm>
            <a:off x="2037993" y="3402568"/>
            <a:ext cx="555427" cy="555427"/>
          </a:xfrm>
          <a:prstGeom prst="rect">
            <a:avLst/>
          </a:prstGeom>
        </p:spPr>
      </p:pic>
      <p:sp>
        <p:nvSpPr>
          <p:cNvPr id="6" name="Text 2"/>
          <p:cNvSpPr/>
          <p:nvPr/>
        </p:nvSpPr>
        <p:spPr>
          <a:xfrm>
            <a:off x="2037993" y="4180165"/>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Model Complexity</a:t>
            </a:r>
            <a:endParaRPr lang="en-US" sz="2187" dirty="0"/>
          </a:p>
        </p:txBody>
      </p:sp>
      <p:sp>
        <p:nvSpPr>
          <p:cNvPr id="7" name="Text 3"/>
          <p:cNvSpPr/>
          <p:nvPr/>
        </p:nvSpPr>
        <p:spPr>
          <a:xfrm>
            <a:off x="2037993" y="4660582"/>
            <a:ext cx="3295888" cy="1666280"/>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Logistic regression is a simpler, linear model, while decision trees can capture more complex, non-linear relationships in the data.</a:t>
            </a:r>
            <a:endParaRPr lang="en-US" sz="1750" dirty="0"/>
          </a:p>
        </p:txBody>
      </p:sp>
      <p:pic>
        <p:nvPicPr>
          <p:cNvPr id="8" name="Image 2" descr="preencoded.png"/>
          <p:cNvPicPr>
            <a:picLocks noChangeAspect="1"/>
          </p:cNvPicPr>
          <p:nvPr/>
        </p:nvPicPr>
        <p:blipFill>
          <a:blip r:embed="rId5"/>
          <a:stretch>
            <a:fillRect/>
          </a:stretch>
        </p:blipFill>
        <p:spPr>
          <a:xfrm>
            <a:off x="5667137" y="3402568"/>
            <a:ext cx="555427" cy="555427"/>
          </a:xfrm>
          <a:prstGeom prst="rect">
            <a:avLst/>
          </a:prstGeom>
        </p:spPr>
      </p:pic>
      <p:sp>
        <p:nvSpPr>
          <p:cNvPr id="9" name="Text 4"/>
          <p:cNvSpPr/>
          <p:nvPr/>
        </p:nvSpPr>
        <p:spPr>
          <a:xfrm>
            <a:off x="5667137" y="4180165"/>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Interpretability</a:t>
            </a:r>
            <a:endParaRPr lang="en-US" sz="2187" dirty="0"/>
          </a:p>
        </p:txBody>
      </p:sp>
      <p:sp>
        <p:nvSpPr>
          <p:cNvPr id="10" name="Text 5"/>
          <p:cNvSpPr/>
          <p:nvPr/>
        </p:nvSpPr>
        <p:spPr>
          <a:xfrm>
            <a:off x="5667137" y="4660582"/>
            <a:ext cx="3296007" cy="1999536"/>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Logistic regression provides more transparent, easily interpretable results, while decision trees can be harder to explain due to their hierarchical structure.</a:t>
            </a:r>
            <a:endParaRPr lang="en-US" sz="1750" dirty="0"/>
          </a:p>
        </p:txBody>
      </p:sp>
      <p:pic>
        <p:nvPicPr>
          <p:cNvPr id="11" name="Image 3" descr="preencoded.png"/>
          <p:cNvPicPr>
            <a:picLocks noChangeAspect="1"/>
          </p:cNvPicPr>
          <p:nvPr/>
        </p:nvPicPr>
        <p:blipFill>
          <a:blip r:embed="rId6"/>
          <a:stretch>
            <a:fillRect/>
          </a:stretch>
        </p:blipFill>
        <p:spPr>
          <a:xfrm>
            <a:off x="9296400" y="3402568"/>
            <a:ext cx="555427" cy="555427"/>
          </a:xfrm>
          <a:prstGeom prst="rect">
            <a:avLst/>
          </a:prstGeom>
        </p:spPr>
      </p:pic>
      <p:sp>
        <p:nvSpPr>
          <p:cNvPr id="12" name="Text 6"/>
          <p:cNvSpPr/>
          <p:nvPr/>
        </p:nvSpPr>
        <p:spPr>
          <a:xfrm>
            <a:off x="9296400" y="4180165"/>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Predictive Accuracy</a:t>
            </a:r>
            <a:endParaRPr lang="en-US" sz="2187" dirty="0"/>
          </a:p>
        </p:txBody>
      </p:sp>
      <p:sp>
        <p:nvSpPr>
          <p:cNvPr id="13" name="Text 7"/>
          <p:cNvSpPr/>
          <p:nvPr/>
        </p:nvSpPr>
        <p:spPr>
          <a:xfrm>
            <a:off x="9296400" y="4660582"/>
            <a:ext cx="3296007" cy="1666280"/>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Decision trees often have higher predictive accuracy, especially on complex datasets, but can also be more prone to overfitting.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970050"/>
          </a:xfrm>
          <a:prstGeom prst="rect">
            <a:avLst/>
          </a:prstGeom>
          <a:solidFill>
            <a:srgbClr val="FFFFFF">
              <a:alpha val="75000"/>
            </a:srgbClr>
          </a:solidFill>
          <a:ln/>
        </p:spPr>
      </p:sp>
      <p:sp>
        <p:nvSpPr>
          <p:cNvPr id="4" name="Text 1"/>
          <p:cNvSpPr/>
          <p:nvPr/>
        </p:nvSpPr>
        <p:spPr>
          <a:xfrm>
            <a:off x="3621167" y="427673"/>
            <a:ext cx="7388066" cy="972026"/>
          </a:xfrm>
          <a:prstGeom prst="rect">
            <a:avLst/>
          </a:prstGeom>
          <a:noFill/>
          <a:ln/>
        </p:spPr>
        <p:txBody>
          <a:bodyPr wrap="squar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Data Preparation and Feature Engineering</a:t>
            </a:r>
            <a:endParaRPr lang="en-US" sz="3062" dirty="0"/>
          </a:p>
        </p:txBody>
      </p:sp>
      <p:pic>
        <p:nvPicPr>
          <p:cNvPr id="5" name="Image 1" descr="preencoded.png"/>
          <p:cNvPicPr>
            <a:picLocks noChangeAspect="1"/>
          </p:cNvPicPr>
          <p:nvPr/>
        </p:nvPicPr>
        <p:blipFill>
          <a:blip r:embed="rId4"/>
          <a:stretch>
            <a:fillRect/>
          </a:stretch>
        </p:blipFill>
        <p:spPr>
          <a:xfrm>
            <a:off x="5102423" y="1710690"/>
            <a:ext cx="731401" cy="1113711"/>
          </a:xfrm>
          <a:prstGeom prst="rect">
            <a:avLst/>
          </a:prstGeom>
        </p:spPr>
      </p:pic>
      <p:sp>
        <p:nvSpPr>
          <p:cNvPr id="6" name="Text 2"/>
          <p:cNvSpPr/>
          <p:nvPr/>
        </p:nvSpPr>
        <p:spPr>
          <a:xfrm>
            <a:off x="5428655" y="2265402"/>
            <a:ext cx="78938" cy="291584"/>
          </a:xfrm>
          <a:prstGeom prst="rect">
            <a:avLst/>
          </a:prstGeom>
          <a:noFill/>
          <a:ln/>
        </p:spPr>
        <p:txBody>
          <a:bodyPr wrap="none" rtlCol="0" anchor="t"/>
          <a:lstStyle/>
          <a:p>
            <a:pPr marL="0" indent="0" algn="ctr">
              <a:lnSpc>
                <a:spcPts val="2296"/>
              </a:lnSpc>
              <a:buNone/>
            </a:pPr>
            <a:r>
              <a:rPr lang="en-US" sz="1531" b="1" dirty="0">
                <a:solidFill>
                  <a:srgbClr val="272525"/>
                </a:solidFill>
                <a:latin typeface="p22-mackinac-pro" pitchFamily="34" charset="0"/>
                <a:ea typeface="p22-mackinac-pro" pitchFamily="34" charset="-122"/>
                <a:cs typeface="p22-mackinac-pro" pitchFamily="34" charset="-120"/>
              </a:rPr>
              <a:t>1</a:t>
            </a:r>
            <a:endParaRPr lang="en-US" sz="1531" dirty="0"/>
          </a:p>
        </p:txBody>
      </p:sp>
      <p:sp>
        <p:nvSpPr>
          <p:cNvPr id="7" name="Text 3"/>
          <p:cNvSpPr/>
          <p:nvPr/>
        </p:nvSpPr>
        <p:spPr>
          <a:xfrm>
            <a:off x="5989320" y="1982748"/>
            <a:ext cx="1944172"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Data Collection</a:t>
            </a:r>
            <a:endParaRPr lang="en-US" sz="1531" dirty="0"/>
          </a:p>
        </p:txBody>
      </p:sp>
      <p:sp>
        <p:nvSpPr>
          <p:cNvPr id="8" name="Text 4"/>
          <p:cNvSpPr/>
          <p:nvPr/>
        </p:nvSpPr>
        <p:spPr>
          <a:xfrm>
            <a:off x="5989320" y="2318980"/>
            <a:ext cx="3164086" cy="233243"/>
          </a:xfrm>
          <a:prstGeom prst="rect">
            <a:avLst/>
          </a:prstGeom>
          <a:noFill/>
          <a:ln/>
        </p:spPr>
        <p:txBody>
          <a:bodyPr wrap="none" rtlCol="0" anchor="t"/>
          <a:lstStyle/>
          <a:p>
            <a:pPr marL="0" indent="0" algn="l">
              <a:lnSpc>
                <a:spcPts val="1837"/>
              </a:lnSpc>
              <a:buNone/>
            </a:pPr>
            <a:r>
              <a:rPr lang="en-US" sz="1225" dirty="0">
                <a:solidFill>
                  <a:srgbClr val="272525"/>
                </a:solidFill>
                <a:latin typeface="Eudoxus Sans" pitchFamily="34" charset="0"/>
                <a:ea typeface="Eudoxus Sans" pitchFamily="34" charset="-122"/>
                <a:cs typeface="Eudoxus Sans" pitchFamily="34" charset="-120"/>
              </a:rPr>
              <a:t>Gather customer data from various sources</a:t>
            </a:r>
            <a:endParaRPr lang="en-US" sz="1225" dirty="0"/>
          </a:p>
        </p:txBody>
      </p:sp>
      <p:sp>
        <p:nvSpPr>
          <p:cNvPr id="9" name="Shape 5"/>
          <p:cNvSpPr/>
          <p:nvPr/>
        </p:nvSpPr>
        <p:spPr>
          <a:xfrm>
            <a:off x="5872639" y="2828121"/>
            <a:ext cx="5097780" cy="15538"/>
          </a:xfrm>
          <a:prstGeom prst="roundRect">
            <a:avLst>
              <a:gd name="adj" fmla="val 450462"/>
            </a:avLst>
          </a:prstGeom>
          <a:solidFill>
            <a:srgbClr val="B2D4E5"/>
          </a:solidFill>
          <a:ln/>
        </p:spPr>
      </p:sp>
      <p:pic>
        <p:nvPicPr>
          <p:cNvPr id="10" name="Image 2" descr="preencoded.png"/>
          <p:cNvPicPr>
            <a:picLocks noChangeAspect="1"/>
          </p:cNvPicPr>
          <p:nvPr/>
        </p:nvPicPr>
        <p:blipFill>
          <a:blip r:embed="rId5"/>
          <a:stretch>
            <a:fillRect/>
          </a:stretch>
        </p:blipFill>
        <p:spPr>
          <a:xfrm>
            <a:off x="4736663" y="2863215"/>
            <a:ext cx="1462802" cy="1113711"/>
          </a:xfrm>
          <a:prstGeom prst="rect">
            <a:avLst/>
          </a:prstGeom>
        </p:spPr>
      </p:pic>
      <p:sp>
        <p:nvSpPr>
          <p:cNvPr id="11" name="Text 6"/>
          <p:cNvSpPr/>
          <p:nvPr/>
        </p:nvSpPr>
        <p:spPr>
          <a:xfrm>
            <a:off x="5411391" y="3274219"/>
            <a:ext cx="113109" cy="291584"/>
          </a:xfrm>
          <a:prstGeom prst="rect">
            <a:avLst/>
          </a:prstGeom>
          <a:noFill/>
          <a:ln/>
        </p:spPr>
        <p:txBody>
          <a:bodyPr wrap="none" rtlCol="0" anchor="t"/>
          <a:lstStyle/>
          <a:p>
            <a:pPr marL="0" indent="0" algn="ctr">
              <a:lnSpc>
                <a:spcPts val="2296"/>
              </a:lnSpc>
              <a:buNone/>
            </a:pPr>
            <a:r>
              <a:rPr lang="en-US" sz="1531" b="1" dirty="0">
                <a:solidFill>
                  <a:srgbClr val="272525"/>
                </a:solidFill>
                <a:latin typeface="p22-mackinac-pro" pitchFamily="34" charset="0"/>
                <a:ea typeface="p22-mackinac-pro" pitchFamily="34" charset="-122"/>
                <a:cs typeface="p22-mackinac-pro" pitchFamily="34" charset="-120"/>
              </a:rPr>
              <a:t>2</a:t>
            </a:r>
            <a:endParaRPr lang="en-US" sz="1531" dirty="0"/>
          </a:p>
        </p:txBody>
      </p:sp>
      <p:sp>
        <p:nvSpPr>
          <p:cNvPr id="12" name="Text 7"/>
          <p:cNvSpPr/>
          <p:nvPr/>
        </p:nvSpPr>
        <p:spPr>
          <a:xfrm>
            <a:off x="6354961" y="3135273"/>
            <a:ext cx="1944172"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Data Cleaning</a:t>
            </a:r>
            <a:endParaRPr lang="en-US" sz="1531" dirty="0"/>
          </a:p>
        </p:txBody>
      </p:sp>
      <p:sp>
        <p:nvSpPr>
          <p:cNvPr id="13" name="Text 8"/>
          <p:cNvSpPr/>
          <p:nvPr/>
        </p:nvSpPr>
        <p:spPr>
          <a:xfrm>
            <a:off x="6354961" y="3471505"/>
            <a:ext cx="3752136" cy="233243"/>
          </a:xfrm>
          <a:prstGeom prst="rect">
            <a:avLst/>
          </a:prstGeom>
          <a:noFill/>
          <a:ln/>
        </p:spPr>
        <p:txBody>
          <a:bodyPr wrap="none" rtlCol="0" anchor="t"/>
          <a:lstStyle/>
          <a:p>
            <a:pPr marL="0" indent="0" algn="l">
              <a:lnSpc>
                <a:spcPts val="1837"/>
              </a:lnSpc>
              <a:buNone/>
            </a:pPr>
            <a:r>
              <a:rPr lang="en-US" sz="1225" dirty="0">
                <a:solidFill>
                  <a:srgbClr val="272525"/>
                </a:solidFill>
                <a:latin typeface="Eudoxus Sans" pitchFamily="34" charset="0"/>
                <a:ea typeface="Eudoxus Sans" pitchFamily="34" charset="-122"/>
                <a:cs typeface="Eudoxus Sans" pitchFamily="34" charset="-120"/>
              </a:rPr>
              <a:t>Handle missing values, outliers, and inconsistencies</a:t>
            </a:r>
            <a:endParaRPr lang="en-US" sz="1225" dirty="0"/>
          </a:p>
        </p:txBody>
      </p:sp>
      <p:sp>
        <p:nvSpPr>
          <p:cNvPr id="14" name="Shape 9"/>
          <p:cNvSpPr/>
          <p:nvPr/>
        </p:nvSpPr>
        <p:spPr>
          <a:xfrm>
            <a:off x="6238280" y="3980646"/>
            <a:ext cx="4732139" cy="15538"/>
          </a:xfrm>
          <a:prstGeom prst="roundRect">
            <a:avLst>
              <a:gd name="adj" fmla="val 450462"/>
            </a:avLst>
          </a:prstGeom>
          <a:solidFill>
            <a:srgbClr val="B2D4E5"/>
          </a:solidFill>
          <a:ln/>
        </p:spPr>
      </p:sp>
      <p:pic>
        <p:nvPicPr>
          <p:cNvPr id="15" name="Image 3" descr="preencoded.png"/>
          <p:cNvPicPr>
            <a:picLocks noChangeAspect="1"/>
          </p:cNvPicPr>
          <p:nvPr/>
        </p:nvPicPr>
        <p:blipFill>
          <a:blip r:embed="rId6"/>
          <a:stretch>
            <a:fillRect/>
          </a:stretch>
        </p:blipFill>
        <p:spPr>
          <a:xfrm>
            <a:off x="4371023" y="4015740"/>
            <a:ext cx="2194203" cy="1113711"/>
          </a:xfrm>
          <a:prstGeom prst="rect">
            <a:avLst/>
          </a:prstGeom>
        </p:spPr>
      </p:pic>
      <p:sp>
        <p:nvSpPr>
          <p:cNvPr id="16" name="Text 10"/>
          <p:cNvSpPr/>
          <p:nvPr/>
        </p:nvSpPr>
        <p:spPr>
          <a:xfrm>
            <a:off x="5409843" y="4426744"/>
            <a:ext cx="116443" cy="291584"/>
          </a:xfrm>
          <a:prstGeom prst="rect">
            <a:avLst/>
          </a:prstGeom>
          <a:noFill/>
          <a:ln/>
        </p:spPr>
        <p:txBody>
          <a:bodyPr wrap="none" rtlCol="0" anchor="t"/>
          <a:lstStyle/>
          <a:p>
            <a:pPr marL="0" indent="0" algn="ctr">
              <a:lnSpc>
                <a:spcPts val="2296"/>
              </a:lnSpc>
              <a:buNone/>
            </a:pPr>
            <a:r>
              <a:rPr lang="en-US" sz="1531" b="1" dirty="0">
                <a:solidFill>
                  <a:srgbClr val="272525"/>
                </a:solidFill>
                <a:latin typeface="p22-mackinac-pro" pitchFamily="34" charset="0"/>
                <a:ea typeface="p22-mackinac-pro" pitchFamily="34" charset="-122"/>
                <a:cs typeface="p22-mackinac-pro" pitchFamily="34" charset="-120"/>
              </a:rPr>
              <a:t>3</a:t>
            </a:r>
            <a:endParaRPr lang="en-US" sz="1531" dirty="0"/>
          </a:p>
        </p:txBody>
      </p:sp>
      <p:sp>
        <p:nvSpPr>
          <p:cNvPr id="17" name="Text 11"/>
          <p:cNvSpPr/>
          <p:nvPr/>
        </p:nvSpPr>
        <p:spPr>
          <a:xfrm>
            <a:off x="6720721" y="4287798"/>
            <a:ext cx="1944172"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Feature Selection</a:t>
            </a:r>
            <a:endParaRPr lang="en-US" sz="1531" dirty="0"/>
          </a:p>
        </p:txBody>
      </p:sp>
      <p:sp>
        <p:nvSpPr>
          <p:cNvPr id="18" name="Text 12"/>
          <p:cNvSpPr/>
          <p:nvPr/>
        </p:nvSpPr>
        <p:spPr>
          <a:xfrm>
            <a:off x="6720721" y="4624030"/>
            <a:ext cx="3296722" cy="233243"/>
          </a:xfrm>
          <a:prstGeom prst="rect">
            <a:avLst/>
          </a:prstGeom>
          <a:noFill/>
          <a:ln/>
        </p:spPr>
        <p:txBody>
          <a:bodyPr wrap="none" rtlCol="0" anchor="t"/>
          <a:lstStyle/>
          <a:p>
            <a:pPr marL="0" indent="0" algn="l">
              <a:lnSpc>
                <a:spcPts val="1837"/>
              </a:lnSpc>
              <a:buNone/>
            </a:pPr>
            <a:r>
              <a:rPr lang="en-US" sz="1225" dirty="0">
                <a:solidFill>
                  <a:srgbClr val="272525"/>
                </a:solidFill>
                <a:latin typeface="Eudoxus Sans" pitchFamily="34" charset="0"/>
                <a:ea typeface="Eudoxus Sans" pitchFamily="34" charset="-122"/>
                <a:cs typeface="Eudoxus Sans" pitchFamily="34" charset="-120"/>
              </a:rPr>
              <a:t>Identify the most relevant predictors of churn</a:t>
            </a:r>
            <a:endParaRPr lang="en-US" sz="1225" dirty="0"/>
          </a:p>
        </p:txBody>
      </p:sp>
      <p:sp>
        <p:nvSpPr>
          <p:cNvPr id="19" name="Shape 13"/>
          <p:cNvSpPr/>
          <p:nvPr/>
        </p:nvSpPr>
        <p:spPr>
          <a:xfrm>
            <a:off x="6604040" y="5133171"/>
            <a:ext cx="4366379" cy="15538"/>
          </a:xfrm>
          <a:prstGeom prst="roundRect">
            <a:avLst>
              <a:gd name="adj" fmla="val 450462"/>
            </a:avLst>
          </a:prstGeom>
          <a:solidFill>
            <a:srgbClr val="B2D4E5"/>
          </a:solidFill>
          <a:ln/>
        </p:spPr>
      </p:sp>
      <p:pic>
        <p:nvPicPr>
          <p:cNvPr id="20" name="Image 4" descr="preencoded.png"/>
          <p:cNvPicPr>
            <a:picLocks noChangeAspect="1"/>
          </p:cNvPicPr>
          <p:nvPr/>
        </p:nvPicPr>
        <p:blipFill>
          <a:blip r:embed="rId7"/>
          <a:stretch>
            <a:fillRect/>
          </a:stretch>
        </p:blipFill>
        <p:spPr>
          <a:xfrm>
            <a:off x="4005262" y="5168265"/>
            <a:ext cx="2925604" cy="1113711"/>
          </a:xfrm>
          <a:prstGeom prst="rect">
            <a:avLst/>
          </a:prstGeom>
        </p:spPr>
      </p:pic>
      <p:sp>
        <p:nvSpPr>
          <p:cNvPr id="21" name="Text 14"/>
          <p:cNvSpPr/>
          <p:nvPr/>
        </p:nvSpPr>
        <p:spPr>
          <a:xfrm>
            <a:off x="5406747" y="5579269"/>
            <a:ext cx="122515" cy="291584"/>
          </a:xfrm>
          <a:prstGeom prst="rect">
            <a:avLst/>
          </a:prstGeom>
          <a:noFill/>
          <a:ln/>
        </p:spPr>
        <p:txBody>
          <a:bodyPr wrap="none" rtlCol="0" anchor="t"/>
          <a:lstStyle/>
          <a:p>
            <a:pPr marL="0" indent="0" algn="ctr">
              <a:lnSpc>
                <a:spcPts val="2296"/>
              </a:lnSpc>
              <a:buNone/>
            </a:pPr>
            <a:r>
              <a:rPr lang="en-US" sz="1531" b="1" dirty="0">
                <a:solidFill>
                  <a:srgbClr val="272525"/>
                </a:solidFill>
                <a:latin typeface="p22-mackinac-pro" pitchFamily="34" charset="0"/>
                <a:ea typeface="p22-mackinac-pro" pitchFamily="34" charset="-122"/>
                <a:cs typeface="p22-mackinac-pro" pitchFamily="34" charset="-120"/>
              </a:rPr>
              <a:t>4</a:t>
            </a:r>
            <a:endParaRPr lang="en-US" sz="1531" dirty="0"/>
          </a:p>
        </p:txBody>
      </p:sp>
      <p:sp>
        <p:nvSpPr>
          <p:cNvPr id="22" name="Text 15"/>
          <p:cNvSpPr/>
          <p:nvPr/>
        </p:nvSpPr>
        <p:spPr>
          <a:xfrm>
            <a:off x="7086362" y="5440323"/>
            <a:ext cx="1944172"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Feature Engineering</a:t>
            </a:r>
            <a:endParaRPr lang="en-US" sz="1531" dirty="0"/>
          </a:p>
        </p:txBody>
      </p:sp>
      <p:sp>
        <p:nvSpPr>
          <p:cNvPr id="23" name="Text 16"/>
          <p:cNvSpPr/>
          <p:nvPr/>
        </p:nvSpPr>
        <p:spPr>
          <a:xfrm>
            <a:off x="7086362" y="5776555"/>
            <a:ext cx="3686056" cy="233243"/>
          </a:xfrm>
          <a:prstGeom prst="rect">
            <a:avLst/>
          </a:prstGeom>
          <a:noFill/>
          <a:ln/>
        </p:spPr>
        <p:txBody>
          <a:bodyPr wrap="none" rtlCol="0" anchor="t"/>
          <a:lstStyle/>
          <a:p>
            <a:pPr marL="0" indent="0" algn="l">
              <a:lnSpc>
                <a:spcPts val="1837"/>
              </a:lnSpc>
              <a:buNone/>
            </a:pPr>
            <a:r>
              <a:rPr lang="en-US" sz="1225" dirty="0">
                <a:solidFill>
                  <a:srgbClr val="272525"/>
                </a:solidFill>
                <a:latin typeface="Eudoxus Sans" pitchFamily="34" charset="0"/>
                <a:ea typeface="Eudoxus Sans" pitchFamily="34" charset="-122"/>
                <a:cs typeface="Eudoxus Sans" pitchFamily="34" charset="-120"/>
              </a:rPr>
              <a:t>Create new features to capture customer behavior</a:t>
            </a:r>
            <a:endParaRPr lang="en-US" sz="1225" dirty="0"/>
          </a:p>
        </p:txBody>
      </p:sp>
      <p:sp>
        <p:nvSpPr>
          <p:cNvPr id="24" name="Shape 17"/>
          <p:cNvSpPr/>
          <p:nvPr/>
        </p:nvSpPr>
        <p:spPr>
          <a:xfrm>
            <a:off x="6969681" y="6285696"/>
            <a:ext cx="4000738" cy="15538"/>
          </a:xfrm>
          <a:prstGeom prst="roundRect">
            <a:avLst>
              <a:gd name="adj" fmla="val 450462"/>
            </a:avLst>
          </a:prstGeom>
          <a:solidFill>
            <a:srgbClr val="B2D4E5"/>
          </a:solidFill>
          <a:ln/>
        </p:spPr>
      </p:sp>
      <p:pic>
        <p:nvPicPr>
          <p:cNvPr id="25" name="Image 5" descr="preencoded.png"/>
          <p:cNvPicPr>
            <a:picLocks noChangeAspect="1"/>
          </p:cNvPicPr>
          <p:nvPr/>
        </p:nvPicPr>
        <p:blipFill>
          <a:blip r:embed="rId8"/>
          <a:stretch>
            <a:fillRect/>
          </a:stretch>
        </p:blipFill>
        <p:spPr>
          <a:xfrm>
            <a:off x="3639622" y="6320790"/>
            <a:ext cx="3657005" cy="1113711"/>
          </a:xfrm>
          <a:prstGeom prst="rect">
            <a:avLst/>
          </a:prstGeom>
        </p:spPr>
      </p:pic>
      <p:sp>
        <p:nvSpPr>
          <p:cNvPr id="26" name="Text 18"/>
          <p:cNvSpPr/>
          <p:nvPr/>
        </p:nvSpPr>
        <p:spPr>
          <a:xfrm>
            <a:off x="5412581" y="6731794"/>
            <a:ext cx="110966" cy="291584"/>
          </a:xfrm>
          <a:prstGeom prst="rect">
            <a:avLst/>
          </a:prstGeom>
          <a:noFill/>
          <a:ln/>
        </p:spPr>
        <p:txBody>
          <a:bodyPr wrap="none" rtlCol="0" anchor="t"/>
          <a:lstStyle/>
          <a:p>
            <a:pPr marL="0" indent="0" algn="ctr">
              <a:lnSpc>
                <a:spcPts val="2296"/>
              </a:lnSpc>
              <a:buNone/>
            </a:pPr>
            <a:r>
              <a:rPr lang="en-US" sz="1531" b="1" dirty="0">
                <a:solidFill>
                  <a:srgbClr val="272525"/>
                </a:solidFill>
                <a:latin typeface="p22-mackinac-pro" pitchFamily="34" charset="0"/>
                <a:ea typeface="p22-mackinac-pro" pitchFamily="34" charset="-122"/>
                <a:cs typeface="p22-mackinac-pro" pitchFamily="34" charset="-120"/>
              </a:rPr>
              <a:t>5</a:t>
            </a:r>
            <a:endParaRPr lang="en-US" sz="1531" dirty="0"/>
          </a:p>
        </p:txBody>
      </p:sp>
      <p:sp>
        <p:nvSpPr>
          <p:cNvPr id="27" name="Text 19"/>
          <p:cNvSpPr/>
          <p:nvPr/>
        </p:nvSpPr>
        <p:spPr>
          <a:xfrm>
            <a:off x="7452122" y="6476286"/>
            <a:ext cx="1976199"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Data Transformation</a:t>
            </a:r>
            <a:endParaRPr lang="en-US" sz="1531" dirty="0"/>
          </a:p>
        </p:txBody>
      </p:sp>
      <p:sp>
        <p:nvSpPr>
          <p:cNvPr id="28" name="Text 20"/>
          <p:cNvSpPr/>
          <p:nvPr/>
        </p:nvSpPr>
        <p:spPr>
          <a:xfrm>
            <a:off x="7452122" y="6812518"/>
            <a:ext cx="3401616" cy="466487"/>
          </a:xfrm>
          <a:prstGeom prst="rect">
            <a:avLst/>
          </a:prstGeom>
          <a:noFill/>
          <a:ln/>
        </p:spPr>
        <p:txBody>
          <a:bodyPr wrap="square" rtlCol="0" anchor="t"/>
          <a:lstStyle/>
          <a:p>
            <a:pPr marL="0" indent="0" algn="l">
              <a:lnSpc>
                <a:spcPts val="1837"/>
              </a:lnSpc>
              <a:buNone/>
            </a:pPr>
            <a:r>
              <a:rPr lang="en-US" sz="1225" dirty="0">
                <a:solidFill>
                  <a:srgbClr val="272525"/>
                </a:solidFill>
                <a:latin typeface="Eudoxus Sans" pitchFamily="34" charset="0"/>
                <a:ea typeface="Eudoxus Sans" pitchFamily="34" charset="-122"/>
                <a:cs typeface="Eudoxus Sans" pitchFamily="34" charset="-120"/>
              </a:rPr>
              <a:t>Scale and normalize the features for optimal model performance</a:t>
            </a:r>
            <a:endParaRPr lang="en-US" sz="1225" dirty="0"/>
          </a:p>
        </p:txBody>
      </p:sp>
      <p:sp>
        <p:nvSpPr>
          <p:cNvPr id="29" name="Text 21"/>
          <p:cNvSpPr/>
          <p:nvPr/>
        </p:nvSpPr>
        <p:spPr>
          <a:xfrm>
            <a:off x="3621167" y="7609403"/>
            <a:ext cx="7388066" cy="932974"/>
          </a:xfrm>
          <a:prstGeom prst="rect">
            <a:avLst/>
          </a:prstGeom>
          <a:noFill/>
          <a:ln/>
        </p:spPr>
        <p:txBody>
          <a:bodyPr wrap="square" rtlCol="0" anchor="t"/>
          <a:lstStyle/>
          <a:p>
            <a:pPr marL="0" indent="0">
              <a:lnSpc>
                <a:spcPts val="1837"/>
              </a:lnSpc>
              <a:buNone/>
            </a:pPr>
            <a:r>
              <a:rPr lang="en-US" sz="1225" dirty="0">
                <a:solidFill>
                  <a:srgbClr val="272525"/>
                </a:solidFill>
                <a:latin typeface="Eudoxus Sans" pitchFamily="34" charset="0"/>
                <a:ea typeface="Eudoxus Sans" pitchFamily="34" charset="-122"/>
                <a:cs typeface="Eudoxus Sans" pitchFamily="34" charset="-120"/>
              </a:rPr>
              <a:t>Effective data preparation and feature engineering are crucial steps in building accurate customer churn prediction models. This process involves collecting and cleaning the data, selecting the most relevant features, creating new predictive variables, and transforming the data to ensure the models can learn the underlying patterns in customer behavior.</a:t>
            </a: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57462" y="658058"/>
            <a:ext cx="9373076" cy="1333024"/>
          </a:xfrm>
          <a:prstGeom prst="rect">
            <a:avLst/>
          </a:prstGeom>
          <a:noFill/>
          <a:ln/>
        </p:spPr>
        <p:txBody>
          <a:bodyPr wrap="square" rtlCol="0" anchor="t"/>
          <a:lstStyle/>
          <a:p>
            <a:pPr marL="0" indent="0">
              <a:lnSpc>
                <a:spcPts val="5249"/>
              </a:lnSpc>
              <a:buNone/>
            </a:pPr>
            <a:r>
              <a:rPr lang="en-US" sz="4199" b="1" dirty="0">
                <a:solidFill>
                  <a:srgbClr val="000000"/>
                </a:solidFill>
                <a:latin typeface="p22-mackinac-pro" pitchFamily="34" charset="0"/>
                <a:ea typeface="p22-mackinac-pro" pitchFamily="34" charset="-122"/>
                <a:cs typeface="p22-mackinac-pro" pitchFamily="34" charset="-120"/>
              </a:rPr>
              <a:t>Logistic Regression Model Implementation</a:t>
            </a:r>
            <a:endParaRPr lang="en-US" sz="4199" dirty="0"/>
          </a:p>
        </p:txBody>
      </p:sp>
      <p:pic>
        <p:nvPicPr>
          <p:cNvPr id="6" name="Image 2" descr="preencoded.png"/>
          <p:cNvPicPr>
            <a:picLocks noChangeAspect="1"/>
          </p:cNvPicPr>
          <p:nvPr/>
        </p:nvPicPr>
        <p:blipFill>
          <a:blip r:embed="rId5"/>
          <a:stretch>
            <a:fillRect/>
          </a:stretch>
        </p:blipFill>
        <p:spPr>
          <a:xfrm>
            <a:off x="4457462" y="2311003"/>
            <a:ext cx="1066443" cy="1847612"/>
          </a:xfrm>
          <a:prstGeom prst="rect">
            <a:avLst/>
          </a:prstGeom>
        </p:spPr>
      </p:pic>
      <p:sp>
        <p:nvSpPr>
          <p:cNvPr id="7" name="Text 2"/>
          <p:cNvSpPr/>
          <p:nvPr/>
        </p:nvSpPr>
        <p:spPr>
          <a:xfrm>
            <a:off x="5843826" y="2524244"/>
            <a:ext cx="2666286" cy="333137"/>
          </a:xfrm>
          <a:prstGeom prst="rect">
            <a:avLst/>
          </a:prstGeom>
          <a:noFill/>
          <a:ln/>
        </p:spPr>
        <p:txBody>
          <a:bodyPr wrap="none" rtlCol="0" anchor="t"/>
          <a:lstStyle/>
          <a:p>
            <a:pPr marL="0" indent="0" algn="l">
              <a:lnSpc>
                <a:spcPts val="2624"/>
              </a:lnSpc>
              <a:buNone/>
            </a:pPr>
            <a:r>
              <a:rPr lang="en-US" sz="2100" b="1" dirty="0">
                <a:solidFill>
                  <a:srgbClr val="272525"/>
                </a:solidFill>
                <a:latin typeface="p22-mackinac-pro" pitchFamily="34" charset="0"/>
                <a:ea typeface="p22-mackinac-pro" pitchFamily="34" charset="-122"/>
                <a:cs typeface="p22-mackinac-pro" pitchFamily="34" charset="-120"/>
              </a:rPr>
              <a:t>Data Preprocessing</a:t>
            </a:r>
            <a:endParaRPr lang="en-US" sz="2100" dirty="0"/>
          </a:p>
        </p:txBody>
      </p:sp>
      <p:sp>
        <p:nvSpPr>
          <p:cNvPr id="8" name="Text 3"/>
          <p:cNvSpPr/>
          <p:nvPr/>
        </p:nvSpPr>
        <p:spPr>
          <a:xfrm>
            <a:off x="5843826" y="2985254"/>
            <a:ext cx="7986713" cy="960120"/>
          </a:xfrm>
          <a:prstGeom prst="rect">
            <a:avLst/>
          </a:prstGeom>
          <a:noFill/>
          <a:ln/>
        </p:spPr>
        <p:txBody>
          <a:bodyPr wrap="square" rtlCol="0" anchor="t"/>
          <a:lstStyle/>
          <a:p>
            <a:pPr marL="0" indent="0" algn="l">
              <a:lnSpc>
                <a:spcPts val="2519"/>
              </a:lnSpc>
              <a:buNone/>
            </a:pPr>
            <a:r>
              <a:rPr lang="en-US" sz="1680" dirty="0">
                <a:solidFill>
                  <a:srgbClr val="272525"/>
                </a:solidFill>
                <a:latin typeface="Eudoxus Sans" pitchFamily="34" charset="0"/>
                <a:ea typeface="Eudoxus Sans" pitchFamily="34" charset="-122"/>
                <a:cs typeface="Eudoxus Sans" pitchFamily="34" charset="-120"/>
              </a:rPr>
              <a:t>Begin by cleaning and preprocessing the customer data, handling missing values, and encoding categorical features to prepare it for the logistic regression model.</a:t>
            </a:r>
            <a:endParaRPr lang="en-US" sz="1680" dirty="0"/>
          </a:p>
        </p:txBody>
      </p:sp>
      <p:pic>
        <p:nvPicPr>
          <p:cNvPr id="9" name="Image 3" descr="preencoded.png"/>
          <p:cNvPicPr>
            <a:picLocks noChangeAspect="1"/>
          </p:cNvPicPr>
          <p:nvPr/>
        </p:nvPicPr>
        <p:blipFill>
          <a:blip r:embed="rId6"/>
          <a:stretch>
            <a:fillRect/>
          </a:stretch>
        </p:blipFill>
        <p:spPr>
          <a:xfrm>
            <a:off x="4457462" y="4158615"/>
            <a:ext cx="1066443" cy="1706404"/>
          </a:xfrm>
          <a:prstGeom prst="rect">
            <a:avLst/>
          </a:prstGeom>
        </p:spPr>
      </p:pic>
      <p:sp>
        <p:nvSpPr>
          <p:cNvPr id="10" name="Text 4"/>
          <p:cNvSpPr/>
          <p:nvPr/>
        </p:nvSpPr>
        <p:spPr>
          <a:xfrm>
            <a:off x="5843826" y="4371856"/>
            <a:ext cx="2666286" cy="333137"/>
          </a:xfrm>
          <a:prstGeom prst="rect">
            <a:avLst/>
          </a:prstGeom>
          <a:noFill/>
          <a:ln/>
        </p:spPr>
        <p:txBody>
          <a:bodyPr wrap="none" rtlCol="0" anchor="t"/>
          <a:lstStyle/>
          <a:p>
            <a:pPr marL="0" indent="0" algn="l">
              <a:lnSpc>
                <a:spcPts val="2624"/>
              </a:lnSpc>
              <a:buNone/>
            </a:pPr>
            <a:r>
              <a:rPr lang="en-US" sz="2100" b="1" dirty="0">
                <a:solidFill>
                  <a:srgbClr val="272525"/>
                </a:solidFill>
                <a:latin typeface="p22-mackinac-pro" pitchFamily="34" charset="0"/>
                <a:ea typeface="p22-mackinac-pro" pitchFamily="34" charset="-122"/>
                <a:cs typeface="p22-mackinac-pro" pitchFamily="34" charset="-120"/>
              </a:rPr>
              <a:t>Model Training</a:t>
            </a:r>
            <a:endParaRPr lang="en-US" sz="2100" dirty="0"/>
          </a:p>
        </p:txBody>
      </p:sp>
      <p:sp>
        <p:nvSpPr>
          <p:cNvPr id="11" name="Text 5"/>
          <p:cNvSpPr/>
          <p:nvPr/>
        </p:nvSpPr>
        <p:spPr>
          <a:xfrm>
            <a:off x="5843826" y="4832866"/>
            <a:ext cx="7986713" cy="640080"/>
          </a:xfrm>
          <a:prstGeom prst="rect">
            <a:avLst/>
          </a:prstGeom>
          <a:noFill/>
          <a:ln/>
        </p:spPr>
        <p:txBody>
          <a:bodyPr wrap="square" rtlCol="0" anchor="t"/>
          <a:lstStyle/>
          <a:p>
            <a:pPr marL="0" indent="0" algn="l">
              <a:lnSpc>
                <a:spcPts val="2519"/>
              </a:lnSpc>
              <a:buNone/>
            </a:pPr>
            <a:r>
              <a:rPr lang="en-US" sz="1680" dirty="0">
                <a:solidFill>
                  <a:srgbClr val="272525"/>
                </a:solidFill>
                <a:latin typeface="Eudoxus Sans" pitchFamily="34" charset="0"/>
                <a:ea typeface="Eudoxus Sans" pitchFamily="34" charset="-122"/>
                <a:cs typeface="Eudoxus Sans" pitchFamily="34" charset="-120"/>
              </a:rPr>
              <a:t>Fit the logistic regression model to the training data, optimizing hyperparameters to improve its performance in predicting customer churn.</a:t>
            </a:r>
            <a:endParaRPr lang="en-US" sz="1680" dirty="0"/>
          </a:p>
        </p:txBody>
      </p:sp>
      <p:pic>
        <p:nvPicPr>
          <p:cNvPr id="12" name="Image 4" descr="preencoded.png"/>
          <p:cNvPicPr>
            <a:picLocks noChangeAspect="1"/>
          </p:cNvPicPr>
          <p:nvPr/>
        </p:nvPicPr>
        <p:blipFill>
          <a:blip r:embed="rId7"/>
          <a:stretch>
            <a:fillRect/>
          </a:stretch>
        </p:blipFill>
        <p:spPr>
          <a:xfrm>
            <a:off x="4457462" y="5865019"/>
            <a:ext cx="1066443" cy="1706404"/>
          </a:xfrm>
          <a:prstGeom prst="rect">
            <a:avLst/>
          </a:prstGeom>
        </p:spPr>
      </p:pic>
      <p:sp>
        <p:nvSpPr>
          <p:cNvPr id="13" name="Text 6"/>
          <p:cNvSpPr/>
          <p:nvPr/>
        </p:nvSpPr>
        <p:spPr>
          <a:xfrm>
            <a:off x="5843826" y="6078260"/>
            <a:ext cx="2961203" cy="333137"/>
          </a:xfrm>
          <a:prstGeom prst="rect">
            <a:avLst/>
          </a:prstGeom>
          <a:noFill/>
          <a:ln/>
        </p:spPr>
        <p:txBody>
          <a:bodyPr wrap="none" rtlCol="0" anchor="t"/>
          <a:lstStyle/>
          <a:p>
            <a:pPr marL="0" indent="0" algn="l">
              <a:lnSpc>
                <a:spcPts val="2624"/>
              </a:lnSpc>
              <a:buNone/>
            </a:pPr>
            <a:r>
              <a:rPr lang="en-US" sz="2100" b="1" dirty="0">
                <a:solidFill>
                  <a:srgbClr val="272525"/>
                </a:solidFill>
                <a:latin typeface="p22-mackinac-pro" pitchFamily="34" charset="0"/>
                <a:ea typeface="p22-mackinac-pro" pitchFamily="34" charset="-122"/>
                <a:cs typeface="p22-mackinac-pro" pitchFamily="34" charset="-120"/>
              </a:rPr>
              <a:t>Probability Thresholds</a:t>
            </a:r>
            <a:endParaRPr lang="en-US" sz="2100" dirty="0"/>
          </a:p>
        </p:txBody>
      </p:sp>
      <p:sp>
        <p:nvSpPr>
          <p:cNvPr id="14" name="Text 7"/>
          <p:cNvSpPr/>
          <p:nvPr/>
        </p:nvSpPr>
        <p:spPr>
          <a:xfrm>
            <a:off x="5843826" y="6539270"/>
            <a:ext cx="7986713" cy="640080"/>
          </a:xfrm>
          <a:prstGeom prst="rect">
            <a:avLst/>
          </a:prstGeom>
          <a:noFill/>
          <a:ln/>
        </p:spPr>
        <p:txBody>
          <a:bodyPr wrap="square" rtlCol="0" anchor="t"/>
          <a:lstStyle/>
          <a:p>
            <a:pPr marL="0" indent="0" algn="l">
              <a:lnSpc>
                <a:spcPts val="2519"/>
              </a:lnSpc>
              <a:buNone/>
            </a:pPr>
            <a:r>
              <a:rPr lang="en-US" sz="1680" dirty="0">
                <a:solidFill>
                  <a:srgbClr val="272525"/>
                </a:solidFill>
                <a:latin typeface="Eudoxus Sans" pitchFamily="34" charset="0"/>
                <a:ea typeface="Eudoxus Sans" pitchFamily="34" charset="-122"/>
                <a:cs typeface="Eudoxus Sans" pitchFamily="34" charset="-120"/>
              </a:rPr>
              <a:t>Explore different probability thresholds to balance the trade-off between false positives and false negatives, finding the optimal cutoff for churn prediction.</a:t>
            </a:r>
            <a:endParaRPr lang="en-US" sz="16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1096" y="10274"/>
            <a:ext cx="14630400" cy="8229600"/>
          </a:xfrm>
          <a:prstGeom prst="rect">
            <a:avLst/>
          </a:prstGeom>
          <a:solidFill>
            <a:srgbClr val="FFFFFF">
              <a:alpha val="75000"/>
            </a:srgbClr>
          </a:solidFill>
          <a:ln/>
        </p:spPr>
      </p:sp>
      <p:sp>
        <p:nvSpPr>
          <p:cNvPr id="4" name="Text 1"/>
          <p:cNvSpPr/>
          <p:nvPr/>
        </p:nvSpPr>
        <p:spPr>
          <a:xfrm>
            <a:off x="2037993" y="755809"/>
            <a:ext cx="998993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Decision Tree Model Implementation</a:t>
            </a:r>
            <a:endParaRPr lang="en-US" sz="4374" dirty="0"/>
          </a:p>
        </p:txBody>
      </p:sp>
      <p:sp>
        <p:nvSpPr>
          <p:cNvPr id="5" name="Shape 2"/>
          <p:cNvSpPr/>
          <p:nvPr/>
        </p:nvSpPr>
        <p:spPr>
          <a:xfrm>
            <a:off x="2037993" y="1894523"/>
            <a:ext cx="1759029" cy="1258014"/>
          </a:xfrm>
          <a:prstGeom prst="roundRect">
            <a:avLst>
              <a:gd name="adj" fmla="val 7948"/>
            </a:avLst>
          </a:prstGeom>
          <a:solidFill>
            <a:srgbClr val="CCEEFF"/>
          </a:solidFill>
          <a:ln w="7620">
            <a:solidFill>
              <a:srgbClr val="B2D4E5"/>
            </a:solidFill>
            <a:prstDash val="solid"/>
          </a:ln>
        </p:spPr>
      </p:sp>
      <p:sp>
        <p:nvSpPr>
          <p:cNvPr id="6" name="Text 3"/>
          <p:cNvSpPr/>
          <p:nvPr/>
        </p:nvSpPr>
        <p:spPr>
          <a:xfrm>
            <a:off x="2267783" y="2315170"/>
            <a:ext cx="112752" cy="416600"/>
          </a:xfrm>
          <a:prstGeom prst="rect">
            <a:avLst/>
          </a:prstGeom>
          <a:noFill/>
          <a:ln/>
        </p:spPr>
        <p:txBody>
          <a:bodyPr wrap="none" rtlCol="0" anchor="t"/>
          <a:lstStyle/>
          <a:p>
            <a:pPr marL="0" indent="0" algn="ctr">
              <a:lnSpc>
                <a:spcPts val="3281"/>
              </a:lnSpc>
              <a:buNone/>
            </a:pPr>
            <a:r>
              <a:rPr lang="en-US" sz="2187" b="1" dirty="0">
                <a:solidFill>
                  <a:srgbClr val="272525"/>
                </a:solidFill>
                <a:latin typeface="p22-mackinac-pro" pitchFamily="34" charset="0"/>
                <a:ea typeface="p22-mackinac-pro" pitchFamily="34" charset="-122"/>
                <a:cs typeface="p22-mackinac-pro" pitchFamily="34" charset="-120"/>
              </a:rPr>
              <a:t>1</a:t>
            </a:r>
            <a:endParaRPr lang="en-US" sz="2187" dirty="0"/>
          </a:p>
        </p:txBody>
      </p:sp>
      <p:sp>
        <p:nvSpPr>
          <p:cNvPr id="7" name="Text 4"/>
          <p:cNvSpPr/>
          <p:nvPr/>
        </p:nvSpPr>
        <p:spPr>
          <a:xfrm>
            <a:off x="4019193" y="2116693"/>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Preparation</a:t>
            </a:r>
            <a:endParaRPr lang="en-US" sz="2187" dirty="0"/>
          </a:p>
        </p:txBody>
      </p:sp>
      <p:sp>
        <p:nvSpPr>
          <p:cNvPr id="8" name="Text 5"/>
          <p:cNvSpPr/>
          <p:nvPr/>
        </p:nvSpPr>
        <p:spPr>
          <a:xfrm>
            <a:off x="4019193" y="2597110"/>
            <a:ext cx="3225998" cy="333256"/>
          </a:xfrm>
          <a:prstGeom prst="rect">
            <a:avLst/>
          </a:prstGeom>
          <a:noFill/>
          <a:ln/>
        </p:spPr>
        <p:txBody>
          <a:bodyPr wrap="non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Clean and preprocess the data</a:t>
            </a:r>
            <a:endParaRPr lang="en-US" sz="1750" dirty="0"/>
          </a:p>
        </p:txBody>
      </p:sp>
      <p:sp>
        <p:nvSpPr>
          <p:cNvPr id="9" name="Shape 6"/>
          <p:cNvSpPr/>
          <p:nvPr/>
        </p:nvSpPr>
        <p:spPr>
          <a:xfrm>
            <a:off x="3908107" y="3126849"/>
            <a:ext cx="8573214" cy="22205"/>
          </a:xfrm>
          <a:prstGeom prst="roundRect">
            <a:avLst>
              <a:gd name="adj" fmla="val 450302"/>
            </a:avLst>
          </a:prstGeom>
          <a:solidFill>
            <a:srgbClr val="B2D4E5"/>
          </a:solidFill>
          <a:ln/>
        </p:spPr>
      </p:sp>
      <p:sp>
        <p:nvSpPr>
          <p:cNvPr id="10" name="Shape 7"/>
          <p:cNvSpPr/>
          <p:nvPr/>
        </p:nvSpPr>
        <p:spPr>
          <a:xfrm>
            <a:off x="2037993" y="3263622"/>
            <a:ext cx="3518059" cy="1258014"/>
          </a:xfrm>
          <a:prstGeom prst="roundRect">
            <a:avLst>
              <a:gd name="adj" fmla="val 7948"/>
            </a:avLst>
          </a:prstGeom>
          <a:solidFill>
            <a:srgbClr val="CCEEFF"/>
          </a:solidFill>
          <a:ln w="7620">
            <a:solidFill>
              <a:srgbClr val="B2D4E5"/>
            </a:solidFill>
            <a:prstDash val="solid"/>
          </a:ln>
        </p:spPr>
      </p:sp>
      <p:sp>
        <p:nvSpPr>
          <p:cNvPr id="11" name="Text 8"/>
          <p:cNvSpPr/>
          <p:nvPr/>
        </p:nvSpPr>
        <p:spPr>
          <a:xfrm>
            <a:off x="2267783" y="3684270"/>
            <a:ext cx="161687" cy="416600"/>
          </a:xfrm>
          <a:prstGeom prst="rect">
            <a:avLst/>
          </a:prstGeom>
          <a:noFill/>
          <a:ln/>
        </p:spPr>
        <p:txBody>
          <a:bodyPr wrap="none" rtlCol="0" anchor="t"/>
          <a:lstStyle/>
          <a:p>
            <a:pPr marL="0" indent="0" algn="ctr">
              <a:lnSpc>
                <a:spcPts val="3281"/>
              </a:lnSpc>
              <a:buNone/>
            </a:pPr>
            <a:r>
              <a:rPr lang="en-US" sz="2187" b="1" dirty="0">
                <a:solidFill>
                  <a:srgbClr val="272525"/>
                </a:solidFill>
                <a:latin typeface="p22-mackinac-pro" pitchFamily="34" charset="0"/>
                <a:ea typeface="p22-mackinac-pro" pitchFamily="34" charset="-122"/>
                <a:cs typeface="p22-mackinac-pro" pitchFamily="34" charset="-120"/>
              </a:rPr>
              <a:t>2</a:t>
            </a:r>
            <a:endParaRPr lang="en-US" sz="2187" dirty="0"/>
          </a:p>
        </p:txBody>
      </p:sp>
      <p:sp>
        <p:nvSpPr>
          <p:cNvPr id="12" name="Text 9"/>
          <p:cNvSpPr/>
          <p:nvPr/>
        </p:nvSpPr>
        <p:spPr>
          <a:xfrm>
            <a:off x="5778222" y="3485793"/>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Model Building</a:t>
            </a:r>
            <a:endParaRPr lang="en-US" sz="2187" dirty="0"/>
          </a:p>
        </p:txBody>
      </p:sp>
      <p:sp>
        <p:nvSpPr>
          <p:cNvPr id="13" name="Text 10"/>
          <p:cNvSpPr/>
          <p:nvPr/>
        </p:nvSpPr>
        <p:spPr>
          <a:xfrm>
            <a:off x="5778222" y="3966210"/>
            <a:ext cx="3842980" cy="333256"/>
          </a:xfrm>
          <a:prstGeom prst="rect">
            <a:avLst/>
          </a:prstGeom>
          <a:noFill/>
          <a:ln/>
        </p:spPr>
        <p:txBody>
          <a:bodyPr wrap="non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Construct the decision tree classifier</a:t>
            </a:r>
            <a:endParaRPr lang="en-US" sz="1750" dirty="0"/>
          </a:p>
        </p:txBody>
      </p:sp>
      <p:sp>
        <p:nvSpPr>
          <p:cNvPr id="14" name="Shape 11"/>
          <p:cNvSpPr/>
          <p:nvPr/>
        </p:nvSpPr>
        <p:spPr>
          <a:xfrm>
            <a:off x="5667137" y="4495949"/>
            <a:ext cx="6814185" cy="22205"/>
          </a:xfrm>
          <a:prstGeom prst="roundRect">
            <a:avLst>
              <a:gd name="adj" fmla="val 450302"/>
            </a:avLst>
          </a:prstGeom>
          <a:solidFill>
            <a:srgbClr val="B2D4E5"/>
          </a:solidFill>
          <a:ln/>
        </p:spPr>
      </p:sp>
      <p:sp>
        <p:nvSpPr>
          <p:cNvPr id="15" name="Shape 12"/>
          <p:cNvSpPr/>
          <p:nvPr/>
        </p:nvSpPr>
        <p:spPr>
          <a:xfrm>
            <a:off x="2037993" y="4632722"/>
            <a:ext cx="5277207" cy="1258014"/>
          </a:xfrm>
          <a:prstGeom prst="roundRect">
            <a:avLst>
              <a:gd name="adj" fmla="val 7948"/>
            </a:avLst>
          </a:prstGeom>
          <a:solidFill>
            <a:srgbClr val="CCEEFF"/>
          </a:solidFill>
          <a:ln w="7620">
            <a:solidFill>
              <a:srgbClr val="B2D4E5"/>
            </a:solidFill>
            <a:prstDash val="solid"/>
          </a:ln>
        </p:spPr>
      </p:sp>
      <p:sp>
        <p:nvSpPr>
          <p:cNvPr id="16" name="Text 13"/>
          <p:cNvSpPr/>
          <p:nvPr/>
        </p:nvSpPr>
        <p:spPr>
          <a:xfrm>
            <a:off x="2267783" y="5053370"/>
            <a:ext cx="166330" cy="416600"/>
          </a:xfrm>
          <a:prstGeom prst="rect">
            <a:avLst/>
          </a:prstGeom>
          <a:noFill/>
          <a:ln/>
        </p:spPr>
        <p:txBody>
          <a:bodyPr wrap="none" rtlCol="0" anchor="t"/>
          <a:lstStyle/>
          <a:p>
            <a:pPr marL="0" indent="0" algn="ctr">
              <a:lnSpc>
                <a:spcPts val="3281"/>
              </a:lnSpc>
              <a:buNone/>
            </a:pPr>
            <a:r>
              <a:rPr lang="en-US" sz="2187" b="1" dirty="0">
                <a:solidFill>
                  <a:srgbClr val="272525"/>
                </a:solidFill>
                <a:latin typeface="p22-mackinac-pro" pitchFamily="34" charset="0"/>
                <a:ea typeface="p22-mackinac-pro" pitchFamily="34" charset="-122"/>
                <a:cs typeface="p22-mackinac-pro" pitchFamily="34" charset="-120"/>
              </a:rPr>
              <a:t>3</a:t>
            </a:r>
            <a:endParaRPr lang="en-US" sz="2187" dirty="0"/>
          </a:p>
        </p:txBody>
      </p:sp>
      <p:sp>
        <p:nvSpPr>
          <p:cNvPr id="17" name="Text 14"/>
          <p:cNvSpPr/>
          <p:nvPr/>
        </p:nvSpPr>
        <p:spPr>
          <a:xfrm>
            <a:off x="7537371" y="4854893"/>
            <a:ext cx="3267194"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Hyperparameter Tuning</a:t>
            </a:r>
            <a:endParaRPr lang="en-US" sz="2187" dirty="0"/>
          </a:p>
        </p:txBody>
      </p:sp>
      <p:sp>
        <p:nvSpPr>
          <p:cNvPr id="18" name="Text 15"/>
          <p:cNvSpPr/>
          <p:nvPr/>
        </p:nvSpPr>
        <p:spPr>
          <a:xfrm>
            <a:off x="7537371" y="5335310"/>
            <a:ext cx="3503414" cy="333256"/>
          </a:xfrm>
          <a:prstGeom prst="rect">
            <a:avLst/>
          </a:prstGeom>
          <a:noFill/>
          <a:ln/>
        </p:spPr>
        <p:txBody>
          <a:bodyPr wrap="non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Optimize the model's parameters</a:t>
            </a:r>
            <a:endParaRPr lang="en-US" sz="1750" dirty="0"/>
          </a:p>
        </p:txBody>
      </p:sp>
      <p:sp>
        <p:nvSpPr>
          <p:cNvPr id="19" name="Text 16"/>
          <p:cNvSpPr/>
          <p:nvPr/>
        </p:nvSpPr>
        <p:spPr>
          <a:xfrm>
            <a:off x="2037993" y="6140648"/>
            <a:ext cx="10554414" cy="1333024"/>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To implement the decision tree model, we first need to ensure the data is properly prepared and formatted. We then construct the decision tree classifier, leveraging Python's scikit-learn library. Finally, we fine-tune the model's hyperparameters to optimize its performance on the customer churn prediction task.</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34007" y="1049417"/>
            <a:ext cx="8712279" cy="647105"/>
          </a:xfrm>
          <a:prstGeom prst="rect">
            <a:avLst/>
          </a:prstGeom>
          <a:noFill/>
          <a:ln/>
        </p:spPr>
        <p:txBody>
          <a:bodyPr wrap="none" rtlCol="0" anchor="t"/>
          <a:lstStyle/>
          <a:p>
            <a:pPr marL="0" indent="0">
              <a:lnSpc>
                <a:spcPts val="5095"/>
              </a:lnSpc>
              <a:buNone/>
            </a:pPr>
            <a:r>
              <a:rPr lang="en-US" sz="4076" b="1" dirty="0">
                <a:solidFill>
                  <a:srgbClr val="000000"/>
                </a:solidFill>
                <a:latin typeface="p22-mackinac-pro" pitchFamily="34" charset="0"/>
                <a:ea typeface="p22-mackinac-pro" pitchFamily="34" charset="-122"/>
                <a:cs typeface="p22-mackinac-pro" pitchFamily="34" charset="-120"/>
              </a:rPr>
              <a:t>Model Evaluation and Comparison</a:t>
            </a:r>
            <a:endParaRPr lang="en-US" sz="4076" dirty="0"/>
          </a:p>
        </p:txBody>
      </p:sp>
      <p:sp>
        <p:nvSpPr>
          <p:cNvPr id="6" name="Shape 2"/>
          <p:cNvSpPr/>
          <p:nvPr/>
        </p:nvSpPr>
        <p:spPr>
          <a:xfrm>
            <a:off x="4723924" y="2007037"/>
            <a:ext cx="41315" cy="5173028"/>
          </a:xfrm>
          <a:prstGeom prst="roundRect">
            <a:avLst>
              <a:gd name="adj" fmla="val 225520"/>
            </a:avLst>
          </a:prstGeom>
          <a:solidFill>
            <a:srgbClr val="B2D4E5"/>
          </a:solidFill>
          <a:ln/>
        </p:spPr>
      </p:sp>
      <p:sp>
        <p:nvSpPr>
          <p:cNvPr id="7" name="Shape 3"/>
          <p:cNvSpPr/>
          <p:nvPr/>
        </p:nvSpPr>
        <p:spPr>
          <a:xfrm>
            <a:off x="4977408" y="2452152"/>
            <a:ext cx="724614" cy="41315"/>
          </a:xfrm>
          <a:prstGeom prst="roundRect">
            <a:avLst>
              <a:gd name="adj" fmla="val 225520"/>
            </a:avLst>
          </a:prstGeom>
          <a:solidFill>
            <a:srgbClr val="B2D4E5"/>
          </a:solidFill>
          <a:ln/>
        </p:spPr>
      </p:sp>
      <p:sp>
        <p:nvSpPr>
          <p:cNvPr id="8" name="Shape 4"/>
          <p:cNvSpPr/>
          <p:nvPr/>
        </p:nvSpPr>
        <p:spPr>
          <a:xfrm>
            <a:off x="4511635" y="2239923"/>
            <a:ext cx="465773" cy="465773"/>
          </a:xfrm>
          <a:prstGeom prst="roundRect">
            <a:avLst>
              <a:gd name="adj" fmla="val 20004"/>
            </a:avLst>
          </a:prstGeom>
          <a:solidFill>
            <a:srgbClr val="CCEEFF"/>
          </a:solidFill>
          <a:ln w="7620">
            <a:solidFill>
              <a:srgbClr val="B2D4E5"/>
            </a:solidFill>
            <a:prstDash val="solid"/>
          </a:ln>
        </p:spPr>
      </p:sp>
      <p:sp>
        <p:nvSpPr>
          <p:cNvPr id="9" name="Text 5"/>
          <p:cNvSpPr/>
          <p:nvPr/>
        </p:nvSpPr>
        <p:spPr>
          <a:xfrm>
            <a:off x="4681418" y="2278618"/>
            <a:ext cx="126087" cy="388263"/>
          </a:xfrm>
          <a:prstGeom prst="rect">
            <a:avLst/>
          </a:prstGeom>
          <a:noFill/>
          <a:ln/>
        </p:spPr>
        <p:txBody>
          <a:bodyPr wrap="none" rtlCol="0" anchor="t"/>
          <a:lstStyle/>
          <a:p>
            <a:pPr marL="0" indent="0" algn="ctr">
              <a:lnSpc>
                <a:spcPts val="3057"/>
              </a:lnSpc>
              <a:buNone/>
            </a:pPr>
            <a:r>
              <a:rPr lang="en-US" sz="2446" b="1" dirty="0">
                <a:solidFill>
                  <a:srgbClr val="272525"/>
                </a:solidFill>
                <a:latin typeface="p22-mackinac-pro" pitchFamily="34" charset="0"/>
                <a:ea typeface="p22-mackinac-pro" pitchFamily="34" charset="-122"/>
                <a:cs typeface="p22-mackinac-pro" pitchFamily="34" charset="-120"/>
              </a:rPr>
              <a:t>1</a:t>
            </a:r>
            <a:endParaRPr lang="en-US" sz="2446" dirty="0"/>
          </a:p>
        </p:txBody>
      </p:sp>
      <p:sp>
        <p:nvSpPr>
          <p:cNvPr id="10" name="Text 6"/>
          <p:cNvSpPr/>
          <p:nvPr/>
        </p:nvSpPr>
        <p:spPr>
          <a:xfrm>
            <a:off x="5883235" y="2214086"/>
            <a:ext cx="2588062" cy="323493"/>
          </a:xfrm>
          <a:prstGeom prst="rect">
            <a:avLst/>
          </a:prstGeom>
          <a:noFill/>
          <a:ln/>
        </p:spPr>
        <p:txBody>
          <a:bodyPr wrap="none" rtlCol="0" anchor="t"/>
          <a:lstStyle/>
          <a:p>
            <a:pPr marL="0" indent="0" algn="l">
              <a:lnSpc>
                <a:spcPts val="2547"/>
              </a:lnSpc>
              <a:buNone/>
            </a:pPr>
            <a:r>
              <a:rPr lang="en-US" sz="2038" b="1" dirty="0">
                <a:solidFill>
                  <a:srgbClr val="272525"/>
                </a:solidFill>
                <a:latin typeface="p22-mackinac-pro" pitchFamily="34" charset="0"/>
                <a:ea typeface="p22-mackinac-pro" pitchFamily="34" charset="-122"/>
                <a:cs typeface="p22-mackinac-pro" pitchFamily="34" charset="-120"/>
              </a:rPr>
              <a:t>Metrics Comparison</a:t>
            </a:r>
            <a:endParaRPr lang="en-US" sz="2038" dirty="0"/>
          </a:p>
        </p:txBody>
      </p:sp>
      <p:sp>
        <p:nvSpPr>
          <p:cNvPr id="11" name="Text 7"/>
          <p:cNvSpPr/>
          <p:nvPr/>
        </p:nvSpPr>
        <p:spPr>
          <a:xfrm>
            <a:off x="5883235" y="2661761"/>
            <a:ext cx="7970758" cy="621030"/>
          </a:xfrm>
          <a:prstGeom prst="rect">
            <a:avLst/>
          </a:prstGeom>
          <a:noFill/>
          <a:ln/>
        </p:spPr>
        <p:txBody>
          <a:bodyPr wrap="square" rtlCol="0" anchor="t"/>
          <a:lstStyle/>
          <a:p>
            <a:pPr marL="0" indent="0" algn="l">
              <a:lnSpc>
                <a:spcPts val="2446"/>
              </a:lnSpc>
              <a:buNone/>
            </a:pPr>
            <a:r>
              <a:rPr lang="en-US" sz="1630" dirty="0">
                <a:solidFill>
                  <a:srgbClr val="272525"/>
                </a:solidFill>
                <a:latin typeface="Eudoxus Sans" pitchFamily="34" charset="0"/>
                <a:ea typeface="Eudoxus Sans" pitchFamily="34" charset="-122"/>
                <a:cs typeface="Eudoxus Sans" pitchFamily="34" charset="-120"/>
              </a:rPr>
              <a:t>Evaluated and compared the performance metrics, such as accuracy, precision, recall, and F1-score, between the logistic regression and decision tree models.</a:t>
            </a:r>
            <a:endParaRPr lang="en-US" sz="1630" dirty="0"/>
          </a:p>
        </p:txBody>
      </p:sp>
      <p:sp>
        <p:nvSpPr>
          <p:cNvPr id="12" name="Shape 8"/>
          <p:cNvSpPr/>
          <p:nvPr/>
        </p:nvSpPr>
        <p:spPr>
          <a:xfrm>
            <a:off x="4977408" y="4142006"/>
            <a:ext cx="724614" cy="41315"/>
          </a:xfrm>
          <a:prstGeom prst="roundRect">
            <a:avLst>
              <a:gd name="adj" fmla="val 225520"/>
            </a:avLst>
          </a:prstGeom>
          <a:solidFill>
            <a:srgbClr val="B2D4E5"/>
          </a:solidFill>
          <a:ln/>
        </p:spPr>
      </p:sp>
      <p:sp>
        <p:nvSpPr>
          <p:cNvPr id="13" name="Shape 9"/>
          <p:cNvSpPr/>
          <p:nvPr/>
        </p:nvSpPr>
        <p:spPr>
          <a:xfrm>
            <a:off x="4511635" y="3929777"/>
            <a:ext cx="465773" cy="465773"/>
          </a:xfrm>
          <a:prstGeom prst="roundRect">
            <a:avLst>
              <a:gd name="adj" fmla="val 20004"/>
            </a:avLst>
          </a:prstGeom>
          <a:solidFill>
            <a:srgbClr val="CCEEFF"/>
          </a:solidFill>
          <a:ln w="7620">
            <a:solidFill>
              <a:srgbClr val="B2D4E5"/>
            </a:solidFill>
            <a:prstDash val="solid"/>
          </a:ln>
        </p:spPr>
      </p:sp>
      <p:sp>
        <p:nvSpPr>
          <p:cNvPr id="14" name="Text 10"/>
          <p:cNvSpPr/>
          <p:nvPr/>
        </p:nvSpPr>
        <p:spPr>
          <a:xfrm>
            <a:off x="4654153" y="3968472"/>
            <a:ext cx="180737" cy="388263"/>
          </a:xfrm>
          <a:prstGeom prst="rect">
            <a:avLst/>
          </a:prstGeom>
          <a:noFill/>
          <a:ln/>
        </p:spPr>
        <p:txBody>
          <a:bodyPr wrap="none" rtlCol="0" anchor="t"/>
          <a:lstStyle/>
          <a:p>
            <a:pPr marL="0" indent="0" algn="ctr">
              <a:lnSpc>
                <a:spcPts val="3057"/>
              </a:lnSpc>
              <a:buNone/>
            </a:pPr>
            <a:r>
              <a:rPr lang="en-US" sz="2446" b="1" dirty="0">
                <a:solidFill>
                  <a:srgbClr val="272525"/>
                </a:solidFill>
                <a:latin typeface="p22-mackinac-pro" pitchFamily="34" charset="0"/>
                <a:ea typeface="p22-mackinac-pro" pitchFamily="34" charset="-122"/>
                <a:cs typeface="p22-mackinac-pro" pitchFamily="34" charset="-120"/>
              </a:rPr>
              <a:t>2</a:t>
            </a:r>
            <a:endParaRPr lang="en-US" sz="2446" dirty="0"/>
          </a:p>
        </p:txBody>
      </p:sp>
      <p:sp>
        <p:nvSpPr>
          <p:cNvPr id="15" name="Text 11"/>
          <p:cNvSpPr/>
          <p:nvPr/>
        </p:nvSpPr>
        <p:spPr>
          <a:xfrm>
            <a:off x="5883235" y="3903940"/>
            <a:ext cx="2588062" cy="323493"/>
          </a:xfrm>
          <a:prstGeom prst="rect">
            <a:avLst/>
          </a:prstGeom>
          <a:noFill/>
          <a:ln/>
        </p:spPr>
        <p:txBody>
          <a:bodyPr wrap="none" rtlCol="0" anchor="t"/>
          <a:lstStyle/>
          <a:p>
            <a:pPr marL="0" indent="0" algn="l">
              <a:lnSpc>
                <a:spcPts val="2547"/>
              </a:lnSpc>
              <a:buNone/>
            </a:pPr>
            <a:r>
              <a:rPr lang="en-US" sz="2038" b="1" dirty="0">
                <a:solidFill>
                  <a:srgbClr val="272525"/>
                </a:solidFill>
                <a:latin typeface="p22-mackinac-pro" pitchFamily="34" charset="0"/>
                <a:ea typeface="p22-mackinac-pro" pitchFamily="34" charset="-122"/>
                <a:cs typeface="p22-mackinac-pro" pitchFamily="34" charset="-120"/>
              </a:rPr>
              <a:t>Visual Analysis</a:t>
            </a:r>
            <a:endParaRPr lang="en-US" sz="2038" dirty="0"/>
          </a:p>
        </p:txBody>
      </p:sp>
      <p:sp>
        <p:nvSpPr>
          <p:cNvPr id="16" name="Text 12"/>
          <p:cNvSpPr/>
          <p:nvPr/>
        </p:nvSpPr>
        <p:spPr>
          <a:xfrm>
            <a:off x="5883235" y="4351615"/>
            <a:ext cx="7970758" cy="621030"/>
          </a:xfrm>
          <a:prstGeom prst="rect">
            <a:avLst/>
          </a:prstGeom>
          <a:noFill/>
          <a:ln/>
        </p:spPr>
        <p:txBody>
          <a:bodyPr wrap="square" rtlCol="0" anchor="t"/>
          <a:lstStyle/>
          <a:p>
            <a:pPr marL="0" indent="0" algn="l">
              <a:lnSpc>
                <a:spcPts val="2446"/>
              </a:lnSpc>
              <a:buNone/>
            </a:pPr>
            <a:r>
              <a:rPr lang="en-US" sz="1630" dirty="0">
                <a:solidFill>
                  <a:srgbClr val="272525"/>
                </a:solidFill>
                <a:latin typeface="Eudoxus Sans" pitchFamily="34" charset="0"/>
                <a:ea typeface="Eudoxus Sans" pitchFamily="34" charset="-122"/>
                <a:cs typeface="Eudoxus Sans" pitchFamily="34" charset="-120"/>
              </a:rPr>
              <a:t>Visualized the ROC curves and confusion matrices for both models to gain deeper insights into their strengths and weaknesses.</a:t>
            </a:r>
            <a:endParaRPr lang="en-US" sz="1630" dirty="0"/>
          </a:p>
        </p:txBody>
      </p:sp>
      <p:sp>
        <p:nvSpPr>
          <p:cNvPr id="17" name="Shape 13"/>
          <p:cNvSpPr/>
          <p:nvPr/>
        </p:nvSpPr>
        <p:spPr>
          <a:xfrm>
            <a:off x="4977408" y="5831860"/>
            <a:ext cx="724614" cy="41315"/>
          </a:xfrm>
          <a:prstGeom prst="roundRect">
            <a:avLst>
              <a:gd name="adj" fmla="val 225520"/>
            </a:avLst>
          </a:prstGeom>
          <a:solidFill>
            <a:srgbClr val="B2D4E5"/>
          </a:solidFill>
          <a:ln/>
        </p:spPr>
      </p:sp>
      <p:sp>
        <p:nvSpPr>
          <p:cNvPr id="18" name="Shape 14"/>
          <p:cNvSpPr/>
          <p:nvPr/>
        </p:nvSpPr>
        <p:spPr>
          <a:xfrm>
            <a:off x="4511635" y="5619631"/>
            <a:ext cx="465773" cy="465773"/>
          </a:xfrm>
          <a:prstGeom prst="roundRect">
            <a:avLst>
              <a:gd name="adj" fmla="val 20004"/>
            </a:avLst>
          </a:prstGeom>
          <a:solidFill>
            <a:srgbClr val="CCEEFF"/>
          </a:solidFill>
          <a:ln w="7620">
            <a:solidFill>
              <a:srgbClr val="B2D4E5"/>
            </a:solidFill>
            <a:prstDash val="solid"/>
          </a:ln>
        </p:spPr>
      </p:sp>
      <p:sp>
        <p:nvSpPr>
          <p:cNvPr id="19" name="Text 15"/>
          <p:cNvSpPr/>
          <p:nvPr/>
        </p:nvSpPr>
        <p:spPr>
          <a:xfrm>
            <a:off x="4651415" y="5658326"/>
            <a:ext cx="186095" cy="388263"/>
          </a:xfrm>
          <a:prstGeom prst="rect">
            <a:avLst/>
          </a:prstGeom>
          <a:noFill/>
          <a:ln/>
        </p:spPr>
        <p:txBody>
          <a:bodyPr wrap="none" rtlCol="0" anchor="t"/>
          <a:lstStyle/>
          <a:p>
            <a:pPr marL="0" indent="0" algn="ctr">
              <a:lnSpc>
                <a:spcPts val="3057"/>
              </a:lnSpc>
              <a:buNone/>
            </a:pPr>
            <a:r>
              <a:rPr lang="en-US" sz="2446" b="1" dirty="0">
                <a:solidFill>
                  <a:srgbClr val="272525"/>
                </a:solidFill>
                <a:latin typeface="p22-mackinac-pro" pitchFamily="34" charset="0"/>
                <a:ea typeface="p22-mackinac-pro" pitchFamily="34" charset="-122"/>
                <a:cs typeface="p22-mackinac-pro" pitchFamily="34" charset="-120"/>
              </a:rPr>
              <a:t>3</a:t>
            </a:r>
            <a:endParaRPr lang="en-US" sz="2446" dirty="0"/>
          </a:p>
        </p:txBody>
      </p:sp>
      <p:sp>
        <p:nvSpPr>
          <p:cNvPr id="20" name="Text 16"/>
          <p:cNvSpPr/>
          <p:nvPr/>
        </p:nvSpPr>
        <p:spPr>
          <a:xfrm>
            <a:off x="5883235" y="5593794"/>
            <a:ext cx="2653784" cy="323493"/>
          </a:xfrm>
          <a:prstGeom prst="rect">
            <a:avLst/>
          </a:prstGeom>
          <a:noFill/>
          <a:ln/>
        </p:spPr>
        <p:txBody>
          <a:bodyPr wrap="none" rtlCol="0" anchor="t"/>
          <a:lstStyle/>
          <a:p>
            <a:pPr marL="0" indent="0" algn="l">
              <a:lnSpc>
                <a:spcPts val="2547"/>
              </a:lnSpc>
              <a:buNone/>
            </a:pPr>
            <a:r>
              <a:rPr lang="en-US" sz="2038" b="1" dirty="0">
                <a:solidFill>
                  <a:srgbClr val="272525"/>
                </a:solidFill>
                <a:latin typeface="p22-mackinac-pro" pitchFamily="34" charset="0"/>
                <a:ea typeface="p22-mackinac-pro" pitchFamily="34" charset="-122"/>
                <a:cs typeface="p22-mackinac-pro" pitchFamily="34" charset="-120"/>
              </a:rPr>
              <a:t>Model Interpretation</a:t>
            </a:r>
            <a:endParaRPr lang="en-US" sz="2038" dirty="0"/>
          </a:p>
        </p:txBody>
      </p:sp>
      <p:sp>
        <p:nvSpPr>
          <p:cNvPr id="21" name="Text 17"/>
          <p:cNvSpPr/>
          <p:nvPr/>
        </p:nvSpPr>
        <p:spPr>
          <a:xfrm>
            <a:off x="5883235" y="6041469"/>
            <a:ext cx="7970758" cy="931545"/>
          </a:xfrm>
          <a:prstGeom prst="rect">
            <a:avLst/>
          </a:prstGeom>
          <a:noFill/>
          <a:ln/>
        </p:spPr>
        <p:txBody>
          <a:bodyPr wrap="square" rtlCol="0" anchor="t"/>
          <a:lstStyle/>
          <a:p>
            <a:pPr marL="0" indent="0" algn="l">
              <a:lnSpc>
                <a:spcPts val="2446"/>
              </a:lnSpc>
              <a:buNone/>
            </a:pPr>
            <a:r>
              <a:rPr lang="en-US" sz="1630" dirty="0">
                <a:solidFill>
                  <a:srgbClr val="272525"/>
                </a:solidFill>
                <a:latin typeface="Eudoxus Sans" pitchFamily="34" charset="0"/>
                <a:ea typeface="Eudoxus Sans" pitchFamily="34" charset="-122"/>
                <a:cs typeface="Eudoxus Sans" pitchFamily="34" charset="-120"/>
              </a:rPr>
              <a:t>Interpreted the feature importance and coefficients of the logistic regression model, and the decision rules of the decision tree, to uncover patterns in customer behavior.</a:t>
            </a:r>
            <a:endParaRPr lang="en-US" sz="16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795820"/>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Identifying Patterns in Customer Behavior</a:t>
            </a:r>
            <a:endParaRPr lang="en-US" sz="4374" dirty="0"/>
          </a:p>
        </p:txBody>
      </p:sp>
      <p:sp>
        <p:nvSpPr>
          <p:cNvPr id="6" name="Text 2"/>
          <p:cNvSpPr/>
          <p:nvPr/>
        </p:nvSpPr>
        <p:spPr>
          <a:xfrm>
            <a:off x="833199" y="3517821"/>
            <a:ext cx="7477601" cy="1333024"/>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By closely analyzing customer data, we can uncover valuable insights into their behavior and preferences. This allows us to identify key trends and patterns that drive customer churn, enabling more targeted and effective retention strategies.</a:t>
            </a:r>
            <a:endParaRPr lang="en-US" sz="1750" dirty="0"/>
          </a:p>
        </p:txBody>
      </p:sp>
      <p:sp>
        <p:nvSpPr>
          <p:cNvPr id="7" name="Text 3"/>
          <p:cNvSpPr/>
          <p:nvPr/>
        </p:nvSpPr>
        <p:spPr>
          <a:xfrm>
            <a:off x="833199" y="5100757"/>
            <a:ext cx="7477601" cy="1333024"/>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Common patterns include changes in usage patterns, feedback and sentiment, demographic shifts, and changes in purchasing behavior over time. Leveraging these insights can help us proactively address potential churn risks.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857</Words>
  <Application>Microsoft Office PowerPoint</Application>
  <PresentationFormat>Custom</PresentationFormat>
  <Paragraphs>95</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Eudoxus Sans</vt:lpstr>
      <vt:lpstr>p22-mackinac-pro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DELL-007</cp:lastModifiedBy>
  <cp:revision>3</cp:revision>
  <dcterms:created xsi:type="dcterms:W3CDTF">2024-06-14T01:35:19Z</dcterms:created>
  <dcterms:modified xsi:type="dcterms:W3CDTF">2024-06-17T02:39:25Z</dcterms:modified>
</cp:coreProperties>
</file>